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67" r:id="rId4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0D0D0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49680"/>
            <a:ext cx="12192000" cy="5428615"/>
          </a:xfrm>
          <a:custGeom>
            <a:avLst/>
            <a:gdLst/>
            <a:ahLst/>
            <a:cxnLst/>
            <a:rect l="l" t="t" r="r" b="b"/>
            <a:pathLst>
              <a:path w="12192000" h="5428615">
                <a:moveTo>
                  <a:pt x="0" y="5428488"/>
                </a:moveTo>
                <a:lnTo>
                  <a:pt x="12192000" y="5428488"/>
                </a:lnTo>
                <a:lnTo>
                  <a:pt x="12192000" y="0"/>
                </a:lnTo>
                <a:lnTo>
                  <a:pt x="0" y="0"/>
                </a:lnTo>
                <a:lnTo>
                  <a:pt x="0" y="542848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0D0D0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0D0D0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99288" y="1658111"/>
            <a:ext cx="3243580" cy="4730750"/>
          </a:xfrm>
          <a:custGeom>
            <a:avLst/>
            <a:gdLst/>
            <a:ahLst/>
            <a:cxnLst/>
            <a:rect l="l" t="t" r="r" b="b"/>
            <a:pathLst>
              <a:path w="3243579" h="4730750">
                <a:moveTo>
                  <a:pt x="0" y="4730496"/>
                </a:moveTo>
                <a:lnTo>
                  <a:pt x="3243072" y="4730496"/>
                </a:lnTo>
                <a:lnTo>
                  <a:pt x="3243072" y="0"/>
                </a:lnTo>
                <a:lnTo>
                  <a:pt x="0" y="0"/>
                </a:lnTo>
                <a:lnTo>
                  <a:pt x="0" y="4730496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3222" y="514032"/>
            <a:ext cx="11252835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0D0D0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60119"/>
            <a:ext cx="5337175" cy="3416935"/>
          </a:xfrm>
          <a:custGeom>
            <a:avLst/>
            <a:gdLst/>
            <a:ahLst/>
            <a:cxnLst/>
            <a:rect l="l" t="t" r="r" b="b"/>
            <a:pathLst>
              <a:path w="5337175" h="3416935">
                <a:moveTo>
                  <a:pt x="0" y="3416808"/>
                </a:moveTo>
                <a:lnTo>
                  <a:pt x="5337048" y="3416808"/>
                </a:lnTo>
                <a:lnTo>
                  <a:pt x="5337048" y="0"/>
                </a:lnTo>
                <a:lnTo>
                  <a:pt x="0" y="0"/>
                </a:lnTo>
                <a:lnTo>
                  <a:pt x="0" y="3416808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960119"/>
          </a:xfrm>
          <a:custGeom>
            <a:avLst/>
            <a:gdLst/>
            <a:ahLst/>
            <a:cxnLst/>
            <a:rect l="l" t="t" r="r" b="b"/>
            <a:pathLst>
              <a:path w="12192000" h="960119">
                <a:moveTo>
                  <a:pt x="0" y="960120"/>
                </a:moveTo>
                <a:lnTo>
                  <a:pt x="12192000" y="960120"/>
                </a:lnTo>
                <a:lnTo>
                  <a:pt x="12192000" y="0"/>
                </a:lnTo>
                <a:lnTo>
                  <a:pt x="0" y="0"/>
                </a:lnTo>
                <a:lnTo>
                  <a:pt x="0" y="96012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2192000" cy="960119"/>
          </a:xfrm>
          <a:custGeom>
            <a:avLst/>
            <a:gdLst/>
            <a:ahLst/>
            <a:cxnLst/>
            <a:rect l="l" t="t" r="r" b="b"/>
            <a:pathLst>
              <a:path w="12192000" h="960119">
                <a:moveTo>
                  <a:pt x="0" y="960120"/>
                </a:moveTo>
                <a:lnTo>
                  <a:pt x="12192000" y="960120"/>
                </a:lnTo>
                <a:lnTo>
                  <a:pt x="12192000" y="0"/>
                </a:lnTo>
                <a:lnTo>
                  <a:pt x="0" y="0"/>
                </a:lnTo>
                <a:lnTo>
                  <a:pt x="0" y="960120"/>
                </a:lnTo>
                <a:close/>
              </a:path>
            </a:pathLst>
          </a:custGeom>
          <a:ln w="12192">
            <a:solidFill>
              <a:srgbClr val="5F7C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52475" y="237235"/>
            <a:ext cx="8625840" cy="4578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0" spc="-20" dirty="0">
                <a:solidFill>
                  <a:srgbClr val="FFFFFF"/>
                </a:solidFill>
                <a:latin typeface="Calibri Light"/>
                <a:cs typeface="Calibri Light"/>
              </a:rPr>
              <a:t>Государственная </a:t>
            </a:r>
            <a:r>
              <a:rPr sz="2800" b="0" spc="-25" dirty="0">
                <a:solidFill>
                  <a:srgbClr val="FFFFFF"/>
                </a:solidFill>
                <a:latin typeface="Calibri Light"/>
                <a:cs typeface="Calibri Light"/>
              </a:rPr>
              <a:t>финансовая </a:t>
            </a:r>
            <a:r>
              <a:rPr sz="2800" b="0" spc="-20" dirty="0">
                <a:solidFill>
                  <a:srgbClr val="FFFFFF"/>
                </a:solidFill>
                <a:latin typeface="Calibri Light"/>
                <a:cs typeface="Calibri Light"/>
              </a:rPr>
              <a:t>поддержка</a:t>
            </a:r>
            <a:r>
              <a:rPr sz="2800" b="0" spc="-27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b="0" spc="-20" dirty="0">
                <a:solidFill>
                  <a:srgbClr val="FFFFFF"/>
                </a:solidFill>
                <a:latin typeface="Calibri Light"/>
                <a:cs typeface="Calibri Light"/>
              </a:rPr>
              <a:t>предоставляется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294632" y="6784847"/>
            <a:ext cx="7897495" cy="73660"/>
          </a:xfrm>
          <a:custGeom>
            <a:avLst/>
            <a:gdLst/>
            <a:ahLst/>
            <a:cxnLst/>
            <a:rect l="l" t="t" r="r" b="b"/>
            <a:pathLst>
              <a:path w="7897495" h="73659">
                <a:moveTo>
                  <a:pt x="7897367" y="0"/>
                </a:moveTo>
                <a:lnTo>
                  <a:pt x="0" y="0"/>
                </a:lnTo>
                <a:lnTo>
                  <a:pt x="0" y="73150"/>
                </a:lnTo>
                <a:lnTo>
                  <a:pt x="7897367" y="73150"/>
                </a:lnTo>
                <a:lnTo>
                  <a:pt x="789736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187183" y="6705600"/>
            <a:ext cx="5005070" cy="88900"/>
          </a:xfrm>
          <a:custGeom>
            <a:avLst/>
            <a:gdLst/>
            <a:ahLst/>
            <a:cxnLst/>
            <a:rect l="l" t="t" r="r" b="b"/>
            <a:pathLst>
              <a:path w="5005070" h="88900">
                <a:moveTo>
                  <a:pt x="0" y="88392"/>
                </a:moveTo>
                <a:lnTo>
                  <a:pt x="5004816" y="88392"/>
                </a:lnTo>
                <a:lnTo>
                  <a:pt x="5004816" y="0"/>
                </a:lnTo>
                <a:lnTo>
                  <a:pt x="0" y="0"/>
                </a:lnTo>
                <a:lnTo>
                  <a:pt x="0" y="88392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74664" y="4380026"/>
            <a:ext cx="1836165" cy="6688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24144" y="4761026"/>
            <a:ext cx="2537332" cy="6688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905880" y="4472178"/>
            <a:ext cx="2089785" cy="1085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" algn="ctr">
              <a:lnSpc>
                <a:spcPct val="100000"/>
              </a:lnSpc>
            </a:pPr>
            <a:r>
              <a:rPr sz="2500" b="1" spc="-5" dirty="0">
                <a:latin typeface="Arial"/>
                <a:cs typeface="Arial"/>
              </a:rPr>
              <a:t>Средние</a:t>
            </a:r>
            <a:endParaRPr sz="2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500" b="1" spc="-5" dirty="0">
                <a:latin typeface="Arial"/>
                <a:cs typeface="Arial"/>
              </a:rPr>
              <a:t>предприятия</a:t>
            </a:r>
            <a:endParaRPr sz="250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20"/>
              </a:spcBef>
            </a:pPr>
            <a:r>
              <a:rPr sz="2000" i="1" spc="-5" dirty="0">
                <a:solidFill>
                  <a:srgbClr val="395B62"/>
                </a:solidFill>
                <a:latin typeface="Arial"/>
                <a:cs typeface="Arial"/>
              </a:rPr>
              <a:t>(до </a:t>
            </a:r>
            <a:r>
              <a:rPr sz="2000" i="1" spc="-10" dirty="0">
                <a:solidFill>
                  <a:srgbClr val="395B62"/>
                </a:solidFill>
                <a:latin typeface="Arial"/>
                <a:cs typeface="Arial"/>
              </a:rPr>
              <a:t>250</a:t>
            </a:r>
            <a:r>
              <a:rPr sz="2000" i="1" spc="-50" dirty="0">
                <a:solidFill>
                  <a:srgbClr val="395B62"/>
                </a:solidFill>
                <a:latin typeface="Arial"/>
                <a:cs typeface="Arial"/>
              </a:rPr>
              <a:t> </a:t>
            </a:r>
            <a:r>
              <a:rPr sz="2000" i="1" spc="-25" dirty="0">
                <a:solidFill>
                  <a:srgbClr val="395B62"/>
                </a:solidFill>
                <a:latin typeface="Arial"/>
                <a:cs typeface="Arial"/>
              </a:rPr>
              <a:t>человек)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106156" y="1101852"/>
            <a:ext cx="3907790" cy="5206365"/>
          </a:xfrm>
          <a:custGeom>
            <a:avLst/>
            <a:gdLst/>
            <a:ahLst/>
            <a:cxnLst/>
            <a:rect l="l" t="t" r="r" b="b"/>
            <a:pathLst>
              <a:path w="3907790" h="5206365">
                <a:moveTo>
                  <a:pt x="0" y="651256"/>
                </a:moveTo>
                <a:lnTo>
                  <a:pt x="1786" y="602653"/>
                </a:lnTo>
                <a:lnTo>
                  <a:pt x="7061" y="555021"/>
                </a:lnTo>
                <a:lnTo>
                  <a:pt x="15699" y="508484"/>
                </a:lnTo>
                <a:lnTo>
                  <a:pt x="27574" y="463170"/>
                </a:lnTo>
                <a:lnTo>
                  <a:pt x="42560" y="419202"/>
                </a:lnTo>
                <a:lnTo>
                  <a:pt x="60531" y="376709"/>
                </a:lnTo>
                <a:lnTo>
                  <a:pt x="81361" y="335815"/>
                </a:lnTo>
                <a:lnTo>
                  <a:pt x="104925" y="296646"/>
                </a:lnTo>
                <a:lnTo>
                  <a:pt x="131095" y="259329"/>
                </a:lnTo>
                <a:lnTo>
                  <a:pt x="159747" y="223990"/>
                </a:lnTo>
                <a:lnTo>
                  <a:pt x="190753" y="190753"/>
                </a:lnTo>
                <a:lnTo>
                  <a:pt x="223990" y="159747"/>
                </a:lnTo>
                <a:lnTo>
                  <a:pt x="259329" y="131095"/>
                </a:lnTo>
                <a:lnTo>
                  <a:pt x="296646" y="104925"/>
                </a:lnTo>
                <a:lnTo>
                  <a:pt x="335815" y="81361"/>
                </a:lnTo>
                <a:lnTo>
                  <a:pt x="376709" y="60531"/>
                </a:lnTo>
                <a:lnTo>
                  <a:pt x="419202" y="42560"/>
                </a:lnTo>
                <a:lnTo>
                  <a:pt x="463170" y="27574"/>
                </a:lnTo>
                <a:lnTo>
                  <a:pt x="508484" y="15699"/>
                </a:lnTo>
                <a:lnTo>
                  <a:pt x="555021" y="7061"/>
                </a:lnTo>
                <a:lnTo>
                  <a:pt x="602653" y="1786"/>
                </a:lnTo>
                <a:lnTo>
                  <a:pt x="651255" y="0"/>
                </a:lnTo>
                <a:lnTo>
                  <a:pt x="3256279" y="0"/>
                </a:lnTo>
                <a:lnTo>
                  <a:pt x="3304882" y="1786"/>
                </a:lnTo>
                <a:lnTo>
                  <a:pt x="3352514" y="7061"/>
                </a:lnTo>
                <a:lnTo>
                  <a:pt x="3399051" y="15699"/>
                </a:lnTo>
                <a:lnTo>
                  <a:pt x="3444365" y="27574"/>
                </a:lnTo>
                <a:lnTo>
                  <a:pt x="3488333" y="42560"/>
                </a:lnTo>
                <a:lnTo>
                  <a:pt x="3530826" y="60531"/>
                </a:lnTo>
                <a:lnTo>
                  <a:pt x="3571720" y="81361"/>
                </a:lnTo>
                <a:lnTo>
                  <a:pt x="3610889" y="104925"/>
                </a:lnTo>
                <a:lnTo>
                  <a:pt x="3648206" y="131095"/>
                </a:lnTo>
                <a:lnTo>
                  <a:pt x="3683545" y="159747"/>
                </a:lnTo>
                <a:lnTo>
                  <a:pt x="3716782" y="190754"/>
                </a:lnTo>
                <a:lnTo>
                  <a:pt x="3747788" y="223990"/>
                </a:lnTo>
                <a:lnTo>
                  <a:pt x="3776440" y="259329"/>
                </a:lnTo>
                <a:lnTo>
                  <a:pt x="3802610" y="296646"/>
                </a:lnTo>
                <a:lnTo>
                  <a:pt x="3826174" y="335815"/>
                </a:lnTo>
                <a:lnTo>
                  <a:pt x="3847004" y="376709"/>
                </a:lnTo>
                <a:lnTo>
                  <a:pt x="3864975" y="419202"/>
                </a:lnTo>
                <a:lnTo>
                  <a:pt x="3879961" y="463170"/>
                </a:lnTo>
                <a:lnTo>
                  <a:pt x="3891836" y="508484"/>
                </a:lnTo>
                <a:lnTo>
                  <a:pt x="3900474" y="555021"/>
                </a:lnTo>
                <a:lnTo>
                  <a:pt x="3905749" y="602653"/>
                </a:lnTo>
                <a:lnTo>
                  <a:pt x="3907536" y="651256"/>
                </a:lnTo>
                <a:lnTo>
                  <a:pt x="3907536" y="4554715"/>
                </a:lnTo>
                <a:lnTo>
                  <a:pt x="3905749" y="4603320"/>
                </a:lnTo>
                <a:lnTo>
                  <a:pt x="3900474" y="4650955"/>
                </a:lnTo>
                <a:lnTo>
                  <a:pt x="3891836" y="4697494"/>
                </a:lnTo>
                <a:lnTo>
                  <a:pt x="3879961" y="4742811"/>
                </a:lnTo>
                <a:lnTo>
                  <a:pt x="3864975" y="4786780"/>
                </a:lnTo>
                <a:lnTo>
                  <a:pt x="3847004" y="4829275"/>
                </a:lnTo>
                <a:lnTo>
                  <a:pt x="3826174" y="4870170"/>
                </a:lnTo>
                <a:lnTo>
                  <a:pt x="3802610" y="4909339"/>
                </a:lnTo>
                <a:lnTo>
                  <a:pt x="3776440" y="4946657"/>
                </a:lnTo>
                <a:lnTo>
                  <a:pt x="3747788" y="4981996"/>
                </a:lnTo>
                <a:lnTo>
                  <a:pt x="3716782" y="5015233"/>
                </a:lnTo>
                <a:lnTo>
                  <a:pt x="3683545" y="5046239"/>
                </a:lnTo>
                <a:lnTo>
                  <a:pt x="3648206" y="5074891"/>
                </a:lnTo>
                <a:lnTo>
                  <a:pt x="3610889" y="5101061"/>
                </a:lnTo>
                <a:lnTo>
                  <a:pt x="3571720" y="5124624"/>
                </a:lnTo>
                <a:lnTo>
                  <a:pt x="3530826" y="5145454"/>
                </a:lnTo>
                <a:lnTo>
                  <a:pt x="3488333" y="5163424"/>
                </a:lnTo>
                <a:lnTo>
                  <a:pt x="3444365" y="5178410"/>
                </a:lnTo>
                <a:lnTo>
                  <a:pt x="3399051" y="5190284"/>
                </a:lnTo>
                <a:lnTo>
                  <a:pt x="3352514" y="5198922"/>
                </a:lnTo>
                <a:lnTo>
                  <a:pt x="3304882" y="5204197"/>
                </a:lnTo>
                <a:lnTo>
                  <a:pt x="3256279" y="5205984"/>
                </a:lnTo>
                <a:lnTo>
                  <a:pt x="651255" y="5205984"/>
                </a:lnTo>
                <a:lnTo>
                  <a:pt x="602653" y="5204197"/>
                </a:lnTo>
                <a:lnTo>
                  <a:pt x="555021" y="5198922"/>
                </a:lnTo>
                <a:lnTo>
                  <a:pt x="508484" y="5190284"/>
                </a:lnTo>
                <a:lnTo>
                  <a:pt x="463170" y="5178410"/>
                </a:lnTo>
                <a:lnTo>
                  <a:pt x="419202" y="5163424"/>
                </a:lnTo>
                <a:lnTo>
                  <a:pt x="376709" y="5145454"/>
                </a:lnTo>
                <a:lnTo>
                  <a:pt x="335815" y="5124624"/>
                </a:lnTo>
                <a:lnTo>
                  <a:pt x="296646" y="5101061"/>
                </a:lnTo>
                <a:lnTo>
                  <a:pt x="259329" y="5074891"/>
                </a:lnTo>
                <a:lnTo>
                  <a:pt x="223990" y="5046239"/>
                </a:lnTo>
                <a:lnTo>
                  <a:pt x="190753" y="5015233"/>
                </a:lnTo>
                <a:lnTo>
                  <a:pt x="159747" y="4981996"/>
                </a:lnTo>
                <a:lnTo>
                  <a:pt x="131095" y="4946657"/>
                </a:lnTo>
                <a:lnTo>
                  <a:pt x="104925" y="4909339"/>
                </a:lnTo>
                <a:lnTo>
                  <a:pt x="81361" y="4870170"/>
                </a:lnTo>
                <a:lnTo>
                  <a:pt x="60531" y="4829275"/>
                </a:lnTo>
                <a:lnTo>
                  <a:pt x="42560" y="4786780"/>
                </a:lnTo>
                <a:lnTo>
                  <a:pt x="27574" y="4742811"/>
                </a:lnTo>
                <a:lnTo>
                  <a:pt x="15699" y="4697494"/>
                </a:lnTo>
                <a:lnTo>
                  <a:pt x="7061" y="4650955"/>
                </a:lnTo>
                <a:lnTo>
                  <a:pt x="1786" y="4603320"/>
                </a:lnTo>
                <a:lnTo>
                  <a:pt x="0" y="4554715"/>
                </a:lnTo>
                <a:lnTo>
                  <a:pt x="0" y="651256"/>
                </a:lnTo>
                <a:close/>
              </a:path>
            </a:pathLst>
          </a:custGeom>
          <a:ln w="27432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375650" y="1326057"/>
            <a:ext cx="3357879" cy="2672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57480">
              <a:lnSpc>
                <a:spcPct val="100400"/>
              </a:lnSpc>
            </a:pPr>
            <a:r>
              <a:rPr sz="2000" b="1" spc="-15" dirty="0">
                <a:solidFill>
                  <a:srgbClr val="0D0D0D"/>
                </a:solidFill>
                <a:latin typeface="Times New Roman"/>
                <a:cs typeface="Times New Roman"/>
              </a:rPr>
              <a:t>Субъекту </a:t>
            </a:r>
            <a:r>
              <a:rPr sz="2000" b="1" spc="5" dirty="0">
                <a:solidFill>
                  <a:srgbClr val="0D0D0D"/>
                </a:solidFill>
                <a:latin typeface="Times New Roman"/>
                <a:cs typeface="Times New Roman"/>
              </a:rPr>
              <a:t>МСП </a:t>
            </a:r>
            <a:r>
              <a:rPr sz="2000" b="1" spc="-5" dirty="0">
                <a:solidFill>
                  <a:srgbClr val="0D0D0D"/>
                </a:solidFill>
                <a:latin typeface="Times New Roman"/>
                <a:cs typeface="Times New Roman"/>
              </a:rPr>
              <a:t>–  </a:t>
            </a:r>
            <a:r>
              <a:rPr sz="2000" b="1" spc="-15" dirty="0">
                <a:solidFill>
                  <a:srgbClr val="0D0D0D"/>
                </a:solidFill>
                <a:latin typeface="Times New Roman"/>
                <a:cs typeface="Times New Roman"/>
              </a:rPr>
              <a:t>коммерческой </a:t>
            </a:r>
            <a:r>
              <a:rPr sz="2000" b="1" spc="-5" dirty="0">
                <a:solidFill>
                  <a:srgbClr val="0D0D0D"/>
                </a:solidFill>
                <a:latin typeface="Times New Roman"/>
                <a:cs typeface="Times New Roman"/>
              </a:rPr>
              <a:t>организации  </a:t>
            </a:r>
            <a:r>
              <a:rPr sz="1600" spc="5" dirty="0">
                <a:solidFill>
                  <a:srgbClr val="0D0D0D"/>
                </a:solidFill>
                <a:latin typeface="Times New Roman"/>
                <a:cs typeface="Times New Roman"/>
              </a:rPr>
              <a:t>при основных</a:t>
            </a:r>
            <a:r>
              <a:rPr sz="1600" spc="-12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imes New Roman"/>
                <a:cs typeface="Times New Roman"/>
              </a:rPr>
              <a:t>условиях: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299085" algn="l"/>
                <a:tab pos="299720" algn="l"/>
              </a:tabLst>
            </a:pP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отсутствие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задолженности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по платежам</a:t>
            </a:r>
            <a:endParaRPr sz="13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 </a:t>
            </a:r>
            <a:r>
              <a:rPr sz="1300" spc="-30" dirty="0">
                <a:solidFill>
                  <a:srgbClr val="0D0D0D"/>
                </a:solidFill>
                <a:latin typeface="Times New Roman"/>
                <a:cs typeface="Times New Roman"/>
              </a:rPr>
              <a:t>бюджет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и ФСЗН,</a:t>
            </a:r>
            <a:r>
              <a:rPr sz="1300" spc="5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20" dirty="0">
                <a:solidFill>
                  <a:srgbClr val="0D0D0D"/>
                </a:solidFill>
                <a:latin typeface="Times New Roman"/>
                <a:cs typeface="Times New Roman"/>
              </a:rPr>
              <a:t>убытков;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>
              <a:lnSpc>
                <a:spcPct val="99500"/>
              </a:lnSpc>
              <a:buFont typeface="Wingdings"/>
              <a:buChar char=""/>
              <a:tabLst>
                <a:tab pos="299085" algn="l"/>
                <a:tab pos="299720" algn="l"/>
              </a:tabLst>
            </a:pP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объем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валовой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выручки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не превышает:  </a:t>
            </a:r>
            <a:r>
              <a:rPr sz="1300" spc="-5" dirty="0">
                <a:latin typeface="Times New Roman"/>
                <a:cs typeface="Times New Roman"/>
              </a:rPr>
              <a:t>малые организации </a:t>
            </a:r>
            <a:r>
              <a:rPr sz="1400" spc="-5" dirty="0">
                <a:solidFill>
                  <a:srgbClr val="0D0D0D"/>
                </a:solidFill>
                <a:latin typeface="Times New Roman"/>
                <a:cs typeface="Times New Roman"/>
              </a:rPr>
              <a:t>– </a:t>
            </a:r>
            <a:r>
              <a:rPr sz="2500" b="1" spc="-5" dirty="0">
                <a:latin typeface="Times New Roman"/>
                <a:cs typeface="Times New Roman"/>
              </a:rPr>
              <a:t>500 </a:t>
            </a:r>
            <a:r>
              <a:rPr sz="2500" b="1" dirty="0">
                <a:latin typeface="Times New Roman"/>
                <a:cs typeface="Times New Roman"/>
              </a:rPr>
              <a:t>тыс. </a:t>
            </a:r>
            <a:r>
              <a:rPr sz="2500" spc="-5" dirty="0">
                <a:latin typeface="Times New Roman"/>
                <a:cs typeface="Times New Roman"/>
              </a:rPr>
              <a:t>БВ;  </a:t>
            </a:r>
            <a:r>
              <a:rPr sz="1300" spc="-10" dirty="0">
                <a:latin typeface="Times New Roman"/>
                <a:cs typeface="Times New Roman"/>
              </a:rPr>
              <a:t>средние </a:t>
            </a:r>
            <a:r>
              <a:rPr sz="1300" spc="-5" dirty="0">
                <a:latin typeface="Times New Roman"/>
                <a:cs typeface="Times New Roman"/>
              </a:rPr>
              <a:t>организации  </a:t>
            </a:r>
            <a:r>
              <a:rPr sz="1400" spc="-5" dirty="0">
                <a:solidFill>
                  <a:srgbClr val="0D0D0D"/>
                </a:solidFill>
                <a:latin typeface="Times New Roman"/>
                <a:cs typeface="Times New Roman"/>
              </a:rPr>
              <a:t>– </a:t>
            </a:r>
            <a:r>
              <a:rPr sz="2500" b="1" spc="-5" dirty="0">
                <a:latin typeface="Times New Roman"/>
                <a:cs typeface="Times New Roman"/>
              </a:rPr>
              <a:t>2 млн.</a:t>
            </a:r>
            <a:r>
              <a:rPr sz="2500" b="1" spc="9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БВ;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75650" y="4181982"/>
            <a:ext cx="3265170" cy="412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Wingdings"/>
              <a:buChar char=""/>
              <a:tabLst>
                <a:tab pos="299085" algn="l"/>
                <a:tab pos="299720" algn="l"/>
              </a:tabLst>
            </a:pPr>
            <a:r>
              <a:rPr sz="1300" spc="-20" dirty="0">
                <a:solidFill>
                  <a:srgbClr val="0D0D0D"/>
                </a:solidFill>
                <a:latin typeface="Times New Roman"/>
                <a:cs typeface="Times New Roman"/>
              </a:rPr>
              <a:t>субъект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МСП не </a:t>
            </a:r>
            <a:r>
              <a:rPr sz="1300" spc="-15" dirty="0">
                <a:solidFill>
                  <a:srgbClr val="0D0D0D"/>
                </a:solidFill>
                <a:latin typeface="Times New Roman"/>
                <a:cs typeface="Times New Roman"/>
              </a:rPr>
              <a:t>находится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</a:t>
            </a:r>
            <a:r>
              <a:rPr sz="1300" spc="6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процессе</a:t>
            </a:r>
            <a:endParaRPr sz="13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реорганизации, ликвидации,</a:t>
            </a:r>
            <a:r>
              <a:rPr sz="1300" spc="5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банкротства;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75650" y="4776596"/>
            <a:ext cx="3285490" cy="1204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5080" indent="-286385">
              <a:lnSpc>
                <a:spcPct val="100000"/>
              </a:lnSpc>
              <a:buFont typeface="Wingdings"/>
              <a:buChar char=""/>
              <a:tabLst>
                <a:tab pos="299085" algn="l"/>
                <a:tab pos="299720" algn="l"/>
              </a:tabLst>
            </a:pPr>
            <a:r>
              <a:rPr sz="1300" spc="-15" dirty="0">
                <a:solidFill>
                  <a:srgbClr val="0D0D0D"/>
                </a:solidFill>
                <a:latin typeface="Times New Roman"/>
                <a:cs typeface="Times New Roman"/>
              </a:rPr>
              <a:t>доля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уставном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фонде акций,  </a:t>
            </a:r>
            <a:r>
              <a:rPr sz="1300" spc="-20" dirty="0">
                <a:solidFill>
                  <a:srgbClr val="0D0D0D"/>
                </a:solidFill>
                <a:latin typeface="Times New Roman"/>
                <a:cs typeface="Times New Roman"/>
              </a:rPr>
              <a:t>находящихся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собственности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Республики 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Беларусь,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иностранных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юридических и  физических лиц, общественных 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объединений (кроме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инвалидов) и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союзов 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не превышает</a:t>
            </a:r>
            <a:r>
              <a:rPr sz="1300" spc="-6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49%.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4320" y="1527047"/>
            <a:ext cx="4733544" cy="458419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64207" y="2209292"/>
            <a:ext cx="6278880" cy="45085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953255" y="4062945"/>
            <a:ext cx="295656" cy="3414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61047" y="3023666"/>
            <a:ext cx="411479" cy="47238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30879" y="4980432"/>
            <a:ext cx="1565020" cy="6657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46248" y="5361432"/>
            <a:ext cx="2448941" cy="66577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927730" y="5070475"/>
            <a:ext cx="2090420" cy="1085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500" b="1" dirty="0">
                <a:solidFill>
                  <a:srgbClr val="FFFFFF"/>
                </a:solidFill>
                <a:latin typeface="Arial"/>
                <a:cs typeface="Arial"/>
              </a:rPr>
              <a:t>Малые</a:t>
            </a:r>
            <a:endParaRPr sz="2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500" b="1" spc="-5" dirty="0">
                <a:solidFill>
                  <a:srgbClr val="FFFFFF"/>
                </a:solidFill>
                <a:latin typeface="Arial"/>
                <a:cs typeface="Arial"/>
              </a:rPr>
              <a:t>предприятия</a:t>
            </a:r>
            <a:endParaRPr sz="2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2000" i="1" spc="-5" dirty="0">
                <a:solidFill>
                  <a:srgbClr val="FFFFFF"/>
                </a:solidFill>
                <a:latin typeface="Arial"/>
                <a:cs typeface="Arial"/>
              </a:rPr>
              <a:t>(до </a:t>
            </a:r>
            <a:r>
              <a:rPr sz="2000" i="1" spc="-10" dirty="0">
                <a:solidFill>
                  <a:srgbClr val="FFFFFF"/>
                </a:solidFill>
                <a:latin typeface="Arial"/>
                <a:cs typeface="Arial"/>
              </a:rPr>
              <a:t>100 </a:t>
            </a:r>
            <a:r>
              <a:rPr sz="2000" i="1" spc="-25" dirty="0">
                <a:solidFill>
                  <a:srgbClr val="FFFFFF"/>
                </a:solidFill>
                <a:latin typeface="Arial"/>
                <a:cs typeface="Arial"/>
              </a:rPr>
              <a:t>человек</a:t>
            </a:r>
            <a:r>
              <a:rPr sz="2000" i="1" spc="-5" dirty="0">
                <a:solidFill>
                  <a:srgbClr val="FFFFFF"/>
                </a:solidFill>
                <a:latin typeface="Arial"/>
                <a:cs typeface="Arial"/>
              </a:rPr>
              <a:t> )</a:t>
            </a:r>
            <a:endParaRPr sz="20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0" y="880872"/>
            <a:ext cx="7897495" cy="73660"/>
          </a:xfrm>
          <a:custGeom>
            <a:avLst/>
            <a:gdLst/>
            <a:ahLst/>
            <a:cxnLst/>
            <a:rect l="l" t="t" r="r" b="b"/>
            <a:pathLst>
              <a:path w="7897495" h="73659">
                <a:moveTo>
                  <a:pt x="0" y="73151"/>
                </a:moveTo>
                <a:lnTo>
                  <a:pt x="7897368" y="73151"/>
                </a:lnTo>
                <a:lnTo>
                  <a:pt x="7897368" y="0"/>
                </a:lnTo>
                <a:lnTo>
                  <a:pt x="0" y="0"/>
                </a:lnTo>
                <a:lnTo>
                  <a:pt x="0" y="73151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19"/>
          <p:cNvSpPr/>
          <p:nvPr/>
        </p:nvSpPr>
        <p:spPr>
          <a:xfrm>
            <a:off x="4267200" y="1684790"/>
            <a:ext cx="7478014" cy="51698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effectLst>
            <a:softEdge rad="1130300"/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0" y="952090"/>
            <a:ext cx="5328285" cy="5897880"/>
          </a:xfrm>
          <a:custGeom>
            <a:avLst/>
            <a:gdLst/>
            <a:ahLst/>
            <a:cxnLst/>
            <a:rect l="l" t="t" r="r" b="b"/>
            <a:pathLst>
              <a:path w="5328284" h="5897880">
                <a:moveTo>
                  <a:pt x="0" y="5897878"/>
                </a:moveTo>
                <a:lnTo>
                  <a:pt x="5327904" y="5897878"/>
                </a:lnTo>
                <a:lnTo>
                  <a:pt x="5327904" y="0"/>
                </a:lnTo>
                <a:lnTo>
                  <a:pt x="0" y="0"/>
                </a:lnTo>
                <a:lnTo>
                  <a:pt x="0" y="5897878"/>
                </a:lnTo>
                <a:close/>
              </a:path>
            </a:pathLst>
          </a:custGeom>
          <a:solidFill>
            <a:srgbClr val="3735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27737" y="960119"/>
            <a:ext cx="4422598" cy="5889851"/>
          </a:xfrm>
          <a:custGeom>
            <a:avLst/>
            <a:gdLst/>
            <a:ahLst/>
            <a:cxnLst/>
            <a:rect l="l" t="t" r="r" b="b"/>
            <a:pathLst>
              <a:path w="4081779" h="4709160">
                <a:moveTo>
                  <a:pt x="0" y="4709160"/>
                </a:moveTo>
                <a:lnTo>
                  <a:pt x="4081272" y="4709160"/>
                </a:lnTo>
                <a:lnTo>
                  <a:pt x="4081272" y="0"/>
                </a:lnTo>
                <a:lnTo>
                  <a:pt x="0" y="0"/>
                </a:lnTo>
                <a:lnTo>
                  <a:pt x="0" y="4709160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12192000" cy="960119"/>
          </a:xfrm>
          <a:custGeom>
            <a:avLst/>
            <a:gdLst/>
            <a:ahLst/>
            <a:cxnLst/>
            <a:rect l="l" t="t" r="r" b="b"/>
            <a:pathLst>
              <a:path w="12192000" h="960119">
                <a:moveTo>
                  <a:pt x="0" y="960120"/>
                </a:moveTo>
                <a:lnTo>
                  <a:pt x="12192000" y="960120"/>
                </a:lnTo>
                <a:lnTo>
                  <a:pt x="12192000" y="0"/>
                </a:lnTo>
                <a:lnTo>
                  <a:pt x="0" y="0"/>
                </a:lnTo>
                <a:lnTo>
                  <a:pt x="0" y="96012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12192000" cy="960119"/>
          </a:xfrm>
          <a:custGeom>
            <a:avLst/>
            <a:gdLst/>
            <a:ahLst/>
            <a:cxnLst/>
            <a:rect l="l" t="t" r="r" b="b"/>
            <a:pathLst>
              <a:path w="12192000" h="960119">
                <a:moveTo>
                  <a:pt x="0" y="960120"/>
                </a:moveTo>
                <a:lnTo>
                  <a:pt x="12192000" y="960120"/>
                </a:lnTo>
                <a:lnTo>
                  <a:pt x="12192000" y="0"/>
                </a:lnTo>
                <a:lnTo>
                  <a:pt x="0" y="0"/>
                </a:lnTo>
                <a:lnTo>
                  <a:pt x="0" y="960120"/>
                </a:lnTo>
                <a:close/>
              </a:path>
            </a:pathLst>
          </a:custGeom>
          <a:ln w="12192">
            <a:solidFill>
              <a:srgbClr val="5F7C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22617" y="1494040"/>
            <a:ext cx="783590" cy="783590"/>
          </a:xfrm>
          <a:custGeom>
            <a:avLst/>
            <a:gdLst/>
            <a:ahLst/>
            <a:cxnLst/>
            <a:rect l="l" t="t" r="r" b="b"/>
            <a:pathLst>
              <a:path w="783590" h="783589">
                <a:moveTo>
                  <a:pt x="390366" y="0"/>
                </a:moveTo>
                <a:lnTo>
                  <a:pt x="351911" y="7610"/>
                </a:lnTo>
                <a:lnTo>
                  <a:pt x="318182" y="30210"/>
                </a:lnTo>
                <a:lnTo>
                  <a:pt x="29765" y="320405"/>
                </a:lnTo>
                <a:lnTo>
                  <a:pt x="7375" y="354276"/>
                </a:lnTo>
                <a:lnTo>
                  <a:pt x="0" y="392779"/>
                </a:lnTo>
                <a:lnTo>
                  <a:pt x="7602" y="431258"/>
                </a:lnTo>
                <a:lnTo>
                  <a:pt x="30146" y="465058"/>
                </a:lnTo>
                <a:lnTo>
                  <a:pt x="320341" y="753475"/>
                </a:lnTo>
                <a:lnTo>
                  <a:pt x="354284" y="775809"/>
                </a:lnTo>
                <a:lnTo>
                  <a:pt x="392810" y="783177"/>
                </a:lnTo>
                <a:lnTo>
                  <a:pt x="431266" y="775567"/>
                </a:lnTo>
                <a:lnTo>
                  <a:pt x="464994" y="752967"/>
                </a:lnTo>
                <a:lnTo>
                  <a:pt x="753411" y="462772"/>
                </a:lnTo>
                <a:lnTo>
                  <a:pt x="775801" y="428900"/>
                </a:lnTo>
                <a:lnTo>
                  <a:pt x="783177" y="390397"/>
                </a:lnTo>
                <a:lnTo>
                  <a:pt x="775575" y="351918"/>
                </a:lnTo>
                <a:lnTo>
                  <a:pt x="753030" y="318119"/>
                </a:lnTo>
                <a:lnTo>
                  <a:pt x="462835" y="29702"/>
                </a:lnTo>
                <a:lnTo>
                  <a:pt x="428892" y="7367"/>
                </a:lnTo>
                <a:lnTo>
                  <a:pt x="39036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035414" y="1511935"/>
            <a:ext cx="3860086" cy="623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ткрытое</a:t>
            </a: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 акционерное общество «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Белвнешэкономбанк</a:t>
            </a: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»;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42224" y="2407988"/>
            <a:ext cx="3516629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Открытое акционерное общество «Белорусский банк развития и реконструкции «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Белинвестбанк</a:t>
            </a: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»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04010" y="3874607"/>
            <a:ext cx="31115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z="2000" b="1" spc="-10" dirty="0">
                <a:solidFill>
                  <a:srgbClr val="FFFFFF"/>
                </a:solidFill>
                <a:cs typeface="Calibri"/>
              </a:rPr>
              <a:t>Открытое акционерное общество «Банк </a:t>
            </a:r>
            <a:r>
              <a:rPr lang="ru-RU" sz="2000" b="1" spc="-10" dirty="0" err="1">
                <a:solidFill>
                  <a:srgbClr val="FFFFFF"/>
                </a:solidFill>
                <a:cs typeface="Calibri"/>
              </a:rPr>
              <a:t>Дабрабыт</a:t>
            </a:r>
            <a:r>
              <a:rPr lang="ru-RU" sz="2000" b="1" spc="-10" dirty="0">
                <a:solidFill>
                  <a:srgbClr val="FFFFFF"/>
                </a:solidFill>
                <a:cs typeface="Calibri"/>
              </a:rPr>
              <a:t>»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78739" y="281178"/>
            <a:ext cx="93980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2800" b="0" dirty="0">
                <a:solidFill>
                  <a:srgbClr val="FFFFFF"/>
                </a:solidFill>
                <a:latin typeface="Calibri Light"/>
                <a:cs typeface="Calibri Light"/>
              </a:rPr>
              <a:t>Банки- партнёры</a:t>
            </a:r>
            <a:endParaRPr sz="2800" dirty="0">
              <a:latin typeface="Calibri Light"/>
              <a:cs typeface="Calibri Ligh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0" y="963167"/>
            <a:ext cx="2362200" cy="116205"/>
          </a:xfrm>
          <a:custGeom>
            <a:avLst/>
            <a:gdLst/>
            <a:ahLst/>
            <a:cxnLst/>
            <a:rect l="l" t="t" r="r" b="b"/>
            <a:pathLst>
              <a:path w="2362200" h="116205">
                <a:moveTo>
                  <a:pt x="0" y="115824"/>
                </a:moveTo>
                <a:lnTo>
                  <a:pt x="2362200" y="115824"/>
                </a:lnTo>
                <a:lnTo>
                  <a:pt x="2362200" y="0"/>
                </a:lnTo>
                <a:lnTo>
                  <a:pt x="0" y="0"/>
                </a:lnTo>
                <a:lnTo>
                  <a:pt x="0" y="115824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564623" y="6754367"/>
            <a:ext cx="2627630" cy="104139"/>
          </a:xfrm>
          <a:custGeom>
            <a:avLst/>
            <a:gdLst/>
            <a:ahLst/>
            <a:cxnLst/>
            <a:rect l="l" t="t" r="r" b="b"/>
            <a:pathLst>
              <a:path w="2627629" h="104140">
                <a:moveTo>
                  <a:pt x="2627375" y="0"/>
                </a:moveTo>
                <a:lnTo>
                  <a:pt x="0" y="0"/>
                </a:lnTo>
                <a:lnTo>
                  <a:pt x="0" y="103631"/>
                </a:lnTo>
                <a:lnTo>
                  <a:pt x="2627375" y="103631"/>
                </a:lnTo>
                <a:lnTo>
                  <a:pt x="2627375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72273" y="2477272"/>
            <a:ext cx="783590" cy="783590"/>
          </a:xfrm>
          <a:custGeom>
            <a:avLst/>
            <a:gdLst/>
            <a:ahLst/>
            <a:cxnLst/>
            <a:rect l="l" t="t" r="r" b="b"/>
            <a:pathLst>
              <a:path w="783590" h="783589">
                <a:moveTo>
                  <a:pt x="390366" y="0"/>
                </a:moveTo>
                <a:lnTo>
                  <a:pt x="351911" y="7602"/>
                </a:lnTo>
                <a:lnTo>
                  <a:pt x="318182" y="30146"/>
                </a:lnTo>
                <a:lnTo>
                  <a:pt x="29765" y="320341"/>
                </a:lnTo>
                <a:lnTo>
                  <a:pt x="7375" y="354284"/>
                </a:lnTo>
                <a:lnTo>
                  <a:pt x="0" y="392811"/>
                </a:lnTo>
                <a:lnTo>
                  <a:pt x="7602" y="431266"/>
                </a:lnTo>
                <a:lnTo>
                  <a:pt x="30146" y="464994"/>
                </a:lnTo>
                <a:lnTo>
                  <a:pt x="320341" y="753411"/>
                </a:lnTo>
                <a:lnTo>
                  <a:pt x="354284" y="775801"/>
                </a:lnTo>
                <a:lnTo>
                  <a:pt x="392810" y="783177"/>
                </a:lnTo>
                <a:lnTo>
                  <a:pt x="431266" y="775575"/>
                </a:lnTo>
                <a:lnTo>
                  <a:pt x="464994" y="753030"/>
                </a:lnTo>
                <a:lnTo>
                  <a:pt x="753411" y="462835"/>
                </a:lnTo>
                <a:lnTo>
                  <a:pt x="775801" y="428892"/>
                </a:lnTo>
                <a:lnTo>
                  <a:pt x="783177" y="390366"/>
                </a:lnTo>
                <a:lnTo>
                  <a:pt x="775575" y="351911"/>
                </a:lnTo>
                <a:lnTo>
                  <a:pt x="753030" y="318182"/>
                </a:lnTo>
                <a:lnTo>
                  <a:pt x="462835" y="29765"/>
                </a:lnTo>
                <a:lnTo>
                  <a:pt x="428892" y="7375"/>
                </a:lnTo>
                <a:lnTo>
                  <a:pt x="39036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355772" y="3682732"/>
            <a:ext cx="783590" cy="783590"/>
          </a:xfrm>
          <a:custGeom>
            <a:avLst/>
            <a:gdLst/>
            <a:ahLst/>
            <a:cxnLst/>
            <a:rect l="l" t="t" r="r" b="b"/>
            <a:pathLst>
              <a:path w="783590" h="783589">
                <a:moveTo>
                  <a:pt x="390366" y="0"/>
                </a:moveTo>
                <a:lnTo>
                  <a:pt x="351911" y="7602"/>
                </a:lnTo>
                <a:lnTo>
                  <a:pt x="318182" y="30146"/>
                </a:lnTo>
                <a:lnTo>
                  <a:pt x="29765" y="320341"/>
                </a:lnTo>
                <a:lnTo>
                  <a:pt x="7375" y="354212"/>
                </a:lnTo>
                <a:lnTo>
                  <a:pt x="0" y="392715"/>
                </a:lnTo>
                <a:lnTo>
                  <a:pt x="7602" y="431194"/>
                </a:lnTo>
                <a:lnTo>
                  <a:pt x="30146" y="464994"/>
                </a:lnTo>
                <a:lnTo>
                  <a:pt x="320341" y="753411"/>
                </a:lnTo>
                <a:lnTo>
                  <a:pt x="354284" y="775745"/>
                </a:lnTo>
                <a:lnTo>
                  <a:pt x="392810" y="783113"/>
                </a:lnTo>
                <a:lnTo>
                  <a:pt x="431266" y="775503"/>
                </a:lnTo>
                <a:lnTo>
                  <a:pt x="464994" y="752903"/>
                </a:lnTo>
                <a:lnTo>
                  <a:pt x="753411" y="462708"/>
                </a:lnTo>
                <a:lnTo>
                  <a:pt x="775801" y="428837"/>
                </a:lnTo>
                <a:lnTo>
                  <a:pt x="783177" y="390334"/>
                </a:lnTo>
                <a:lnTo>
                  <a:pt x="775575" y="351855"/>
                </a:lnTo>
                <a:lnTo>
                  <a:pt x="753030" y="318055"/>
                </a:lnTo>
                <a:lnTo>
                  <a:pt x="462835" y="29765"/>
                </a:lnTo>
                <a:lnTo>
                  <a:pt x="428892" y="7375"/>
                </a:lnTo>
                <a:lnTo>
                  <a:pt x="39036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8"/>
          <p:cNvSpPr/>
          <p:nvPr/>
        </p:nvSpPr>
        <p:spPr>
          <a:xfrm>
            <a:off x="391915" y="2631746"/>
            <a:ext cx="783590" cy="783590"/>
          </a:xfrm>
          <a:custGeom>
            <a:avLst/>
            <a:gdLst/>
            <a:ahLst/>
            <a:cxnLst/>
            <a:rect l="l" t="t" r="r" b="b"/>
            <a:pathLst>
              <a:path w="783590" h="783589">
                <a:moveTo>
                  <a:pt x="390366" y="0"/>
                </a:moveTo>
                <a:lnTo>
                  <a:pt x="351911" y="7610"/>
                </a:lnTo>
                <a:lnTo>
                  <a:pt x="318182" y="30210"/>
                </a:lnTo>
                <a:lnTo>
                  <a:pt x="29765" y="320405"/>
                </a:lnTo>
                <a:lnTo>
                  <a:pt x="7375" y="354276"/>
                </a:lnTo>
                <a:lnTo>
                  <a:pt x="0" y="392779"/>
                </a:lnTo>
                <a:lnTo>
                  <a:pt x="7602" y="431258"/>
                </a:lnTo>
                <a:lnTo>
                  <a:pt x="30146" y="465058"/>
                </a:lnTo>
                <a:lnTo>
                  <a:pt x="320341" y="753475"/>
                </a:lnTo>
                <a:lnTo>
                  <a:pt x="354284" y="775809"/>
                </a:lnTo>
                <a:lnTo>
                  <a:pt x="392810" y="783177"/>
                </a:lnTo>
                <a:lnTo>
                  <a:pt x="431266" y="775567"/>
                </a:lnTo>
                <a:lnTo>
                  <a:pt x="464994" y="752967"/>
                </a:lnTo>
                <a:lnTo>
                  <a:pt x="753411" y="462772"/>
                </a:lnTo>
                <a:lnTo>
                  <a:pt x="775801" y="428900"/>
                </a:lnTo>
                <a:lnTo>
                  <a:pt x="783177" y="390397"/>
                </a:lnTo>
                <a:lnTo>
                  <a:pt x="775575" y="351918"/>
                </a:lnTo>
                <a:lnTo>
                  <a:pt x="753030" y="318119"/>
                </a:lnTo>
                <a:lnTo>
                  <a:pt x="462835" y="29702"/>
                </a:lnTo>
                <a:lnTo>
                  <a:pt x="428892" y="7367"/>
                </a:lnTo>
                <a:lnTo>
                  <a:pt x="39036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8"/>
          <p:cNvSpPr/>
          <p:nvPr/>
        </p:nvSpPr>
        <p:spPr>
          <a:xfrm>
            <a:off x="391915" y="3976830"/>
            <a:ext cx="783590" cy="783590"/>
          </a:xfrm>
          <a:custGeom>
            <a:avLst/>
            <a:gdLst/>
            <a:ahLst/>
            <a:cxnLst/>
            <a:rect l="l" t="t" r="r" b="b"/>
            <a:pathLst>
              <a:path w="783590" h="783589">
                <a:moveTo>
                  <a:pt x="390366" y="0"/>
                </a:moveTo>
                <a:lnTo>
                  <a:pt x="351911" y="7610"/>
                </a:lnTo>
                <a:lnTo>
                  <a:pt x="318182" y="30210"/>
                </a:lnTo>
                <a:lnTo>
                  <a:pt x="29765" y="320405"/>
                </a:lnTo>
                <a:lnTo>
                  <a:pt x="7375" y="354276"/>
                </a:lnTo>
                <a:lnTo>
                  <a:pt x="0" y="392779"/>
                </a:lnTo>
                <a:lnTo>
                  <a:pt x="7602" y="431258"/>
                </a:lnTo>
                <a:lnTo>
                  <a:pt x="30146" y="465058"/>
                </a:lnTo>
                <a:lnTo>
                  <a:pt x="320341" y="753475"/>
                </a:lnTo>
                <a:lnTo>
                  <a:pt x="354284" y="775809"/>
                </a:lnTo>
                <a:lnTo>
                  <a:pt x="392810" y="783177"/>
                </a:lnTo>
                <a:lnTo>
                  <a:pt x="431266" y="775567"/>
                </a:lnTo>
                <a:lnTo>
                  <a:pt x="464994" y="752967"/>
                </a:lnTo>
                <a:lnTo>
                  <a:pt x="753411" y="462772"/>
                </a:lnTo>
                <a:lnTo>
                  <a:pt x="775801" y="428900"/>
                </a:lnTo>
                <a:lnTo>
                  <a:pt x="783177" y="390397"/>
                </a:lnTo>
                <a:lnTo>
                  <a:pt x="775575" y="351918"/>
                </a:lnTo>
                <a:lnTo>
                  <a:pt x="753030" y="318119"/>
                </a:lnTo>
                <a:lnTo>
                  <a:pt x="462835" y="29702"/>
                </a:lnTo>
                <a:lnTo>
                  <a:pt x="428892" y="7367"/>
                </a:lnTo>
                <a:lnTo>
                  <a:pt x="39036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8"/>
          <p:cNvSpPr/>
          <p:nvPr/>
        </p:nvSpPr>
        <p:spPr>
          <a:xfrm>
            <a:off x="391915" y="5320715"/>
            <a:ext cx="783590" cy="783590"/>
          </a:xfrm>
          <a:custGeom>
            <a:avLst/>
            <a:gdLst/>
            <a:ahLst/>
            <a:cxnLst/>
            <a:rect l="l" t="t" r="r" b="b"/>
            <a:pathLst>
              <a:path w="783590" h="783589">
                <a:moveTo>
                  <a:pt x="390366" y="0"/>
                </a:moveTo>
                <a:lnTo>
                  <a:pt x="351911" y="7610"/>
                </a:lnTo>
                <a:lnTo>
                  <a:pt x="318182" y="30210"/>
                </a:lnTo>
                <a:lnTo>
                  <a:pt x="29765" y="320405"/>
                </a:lnTo>
                <a:lnTo>
                  <a:pt x="7375" y="354276"/>
                </a:lnTo>
                <a:lnTo>
                  <a:pt x="0" y="392779"/>
                </a:lnTo>
                <a:lnTo>
                  <a:pt x="7602" y="431258"/>
                </a:lnTo>
                <a:lnTo>
                  <a:pt x="30146" y="465058"/>
                </a:lnTo>
                <a:lnTo>
                  <a:pt x="320341" y="753475"/>
                </a:lnTo>
                <a:lnTo>
                  <a:pt x="354284" y="775809"/>
                </a:lnTo>
                <a:lnTo>
                  <a:pt x="392810" y="783177"/>
                </a:lnTo>
                <a:lnTo>
                  <a:pt x="431266" y="775567"/>
                </a:lnTo>
                <a:lnTo>
                  <a:pt x="464994" y="752967"/>
                </a:lnTo>
                <a:lnTo>
                  <a:pt x="753411" y="462772"/>
                </a:lnTo>
                <a:lnTo>
                  <a:pt x="775801" y="428900"/>
                </a:lnTo>
                <a:lnTo>
                  <a:pt x="783177" y="390397"/>
                </a:lnTo>
                <a:lnTo>
                  <a:pt x="775575" y="351918"/>
                </a:lnTo>
                <a:lnTo>
                  <a:pt x="753030" y="318119"/>
                </a:lnTo>
                <a:lnTo>
                  <a:pt x="462835" y="29702"/>
                </a:lnTo>
                <a:lnTo>
                  <a:pt x="428892" y="7367"/>
                </a:lnTo>
                <a:lnTo>
                  <a:pt x="39036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8"/>
          <p:cNvSpPr/>
          <p:nvPr/>
        </p:nvSpPr>
        <p:spPr>
          <a:xfrm>
            <a:off x="391915" y="1273559"/>
            <a:ext cx="783590" cy="783590"/>
          </a:xfrm>
          <a:custGeom>
            <a:avLst/>
            <a:gdLst/>
            <a:ahLst/>
            <a:cxnLst/>
            <a:rect l="l" t="t" r="r" b="b"/>
            <a:pathLst>
              <a:path w="783590" h="783589">
                <a:moveTo>
                  <a:pt x="390366" y="0"/>
                </a:moveTo>
                <a:lnTo>
                  <a:pt x="351911" y="7610"/>
                </a:lnTo>
                <a:lnTo>
                  <a:pt x="318182" y="30210"/>
                </a:lnTo>
                <a:lnTo>
                  <a:pt x="29765" y="320405"/>
                </a:lnTo>
                <a:lnTo>
                  <a:pt x="7375" y="354276"/>
                </a:lnTo>
                <a:lnTo>
                  <a:pt x="0" y="392779"/>
                </a:lnTo>
                <a:lnTo>
                  <a:pt x="7602" y="431258"/>
                </a:lnTo>
                <a:lnTo>
                  <a:pt x="30146" y="465058"/>
                </a:lnTo>
                <a:lnTo>
                  <a:pt x="320341" y="753475"/>
                </a:lnTo>
                <a:lnTo>
                  <a:pt x="354284" y="775809"/>
                </a:lnTo>
                <a:lnTo>
                  <a:pt x="392810" y="783177"/>
                </a:lnTo>
                <a:lnTo>
                  <a:pt x="431266" y="775567"/>
                </a:lnTo>
                <a:lnTo>
                  <a:pt x="464994" y="752967"/>
                </a:lnTo>
                <a:lnTo>
                  <a:pt x="753411" y="462772"/>
                </a:lnTo>
                <a:lnTo>
                  <a:pt x="775801" y="428900"/>
                </a:lnTo>
                <a:lnTo>
                  <a:pt x="783177" y="390397"/>
                </a:lnTo>
                <a:lnTo>
                  <a:pt x="775575" y="351918"/>
                </a:lnTo>
                <a:lnTo>
                  <a:pt x="753030" y="318119"/>
                </a:lnTo>
                <a:lnTo>
                  <a:pt x="462835" y="29702"/>
                </a:lnTo>
                <a:lnTo>
                  <a:pt x="428892" y="7367"/>
                </a:lnTo>
                <a:lnTo>
                  <a:pt x="390366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0"/>
          <p:cNvSpPr txBox="1"/>
          <p:nvPr/>
        </p:nvSpPr>
        <p:spPr>
          <a:xfrm>
            <a:off x="1363069" y="1557080"/>
            <a:ext cx="37973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ткрытое</a:t>
            </a: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 акционерное общество «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Сбер</a:t>
            </a: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 Банк»;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25" name="object 10"/>
          <p:cNvSpPr txBox="1"/>
          <p:nvPr/>
        </p:nvSpPr>
        <p:spPr>
          <a:xfrm>
            <a:off x="1380284" y="5549852"/>
            <a:ext cx="37973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Закрытое акционерное общество «Банк ВТБ (Беларусь)»;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26" name="object 10"/>
          <p:cNvSpPr txBox="1"/>
          <p:nvPr/>
        </p:nvSpPr>
        <p:spPr>
          <a:xfrm>
            <a:off x="1386045" y="4203525"/>
            <a:ext cx="3797300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ткрытое</a:t>
            </a: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 акционерное общество «Сберегательный банк «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Беларусбанк</a:t>
            </a: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»;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27" name="object 10"/>
          <p:cNvSpPr txBox="1"/>
          <p:nvPr/>
        </p:nvSpPr>
        <p:spPr>
          <a:xfrm>
            <a:off x="1386045" y="2825638"/>
            <a:ext cx="37973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ткрытое</a:t>
            </a:r>
            <a:r>
              <a:rPr lang="ru-RU" sz="2000" b="1" spc="-15" dirty="0">
                <a:solidFill>
                  <a:srgbClr val="FFFFFF"/>
                </a:solidFill>
                <a:cs typeface="Calibri"/>
              </a:rPr>
              <a:t> акционерное общество «</a:t>
            </a:r>
            <a:r>
              <a:rPr lang="ru-RU" sz="2000" b="1" spc="-15" dirty="0" err="1">
                <a:solidFill>
                  <a:srgbClr val="FFFFFF"/>
                </a:solidFill>
                <a:cs typeface="Calibri"/>
              </a:rPr>
              <a:t>Белагропромбанк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7558" y="4649539"/>
            <a:ext cx="786452" cy="78645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964" y="5722028"/>
            <a:ext cx="786452" cy="78645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055863" y="4885034"/>
            <a:ext cx="3967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Закрытое акционерное общество «</a:t>
            </a:r>
            <a:r>
              <a:rPr lang="ru-RU" sz="2000" b="1" dirty="0" err="1">
                <a:solidFill>
                  <a:schemeClr val="bg1"/>
                </a:solidFill>
              </a:rPr>
              <a:t>МТБанк</a:t>
            </a:r>
            <a:r>
              <a:rPr lang="ru-RU" sz="2000" b="1" dirty="0">
                <a:solidFill>
                  <a:schemeClr val="bg1"/>
                </a:solidFill>
              </a:rPr>
              <a:t>»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55863" y="5878956"/>
            <a:ext cx="4094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Закрытое акционерное общество «Альфа-Банк»</a:t>
            </a:r>
          </a:p>
        </p:txBody>
      </p:sp>
    </p:spTree>
    <p:extLst>
      <p:ext uri="{BB962C8B-B14F-4D97-AF65-F5344CB8AC3E}">
        <p14:creationId xmlns:p14="http://schemas.microsoft.com/office/powerpoint/2010/main" val="1270153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316736"/>
            <a:ext cx="12192000" cy="5428615"/>
          </a:xfrm>
          <a:custGeom>
            <a:avLst/>
            <a:gdLst/>
            <a:ahLst/>
            <a:cxnLst/>
            <a:rect l="l" t="t" r="r" b="b"/>
            <a:pathLst>
              <a:path w="12192000" h="5428615">
                <a:moveTo>
                  <a:pt x="0" y="5428488"/>
                </a:moveTo>
                <a:lnTo>
                  <a:pt x="12192000" y="5428488"/>
                </a:lnTo>
                <a:lnTo>
                  <a:pt x="12192000" y="0"/>
                </a:lnTo>
                <a:lnTo>
                  <a:pt x="0" y="0"/>
                </a:lnTo>
                <a:lnTo>
                  <a:pt x="0" y="542848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0842" y="559308"/>
            <a:ext cx="6928484" cy="542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35"/>
              </a:lnSpc>
            </a:pPr>
            <a:r>
              <a:rPr spc="-5" dirty="0"/>
              <a:t>Льготное кредитование, </a:t>
            </a:r>
            <a:r>
              <a:rPr spc="5" dirty="0"/>
              <a:t>в </a:t>
            </a:r>
            <a:r>
              <a:rPr spc="-15" dirty="0"/>
              <a:t>том </a:t>
            </a:r>
            <a:r>
              <a:rPr spc="5" dirty="0"/>
              <a:t>числе</a:t>
            </a:r>
            <a:r>
              <a:rPr spc="-215" dirty="0"/>
              <a:t> </a:t>
            </a:r>
            <a:r>
              <a:rPr spc="-5" dirty="0"/>
              <a:t>микрокредитование</a:t>
            </a:r>
          </a:p>
          <a:p>
            <a:pPr marL="12700">
              <a:lnSpc>
                <a:spcPts val="1835"/>
              </a:lnSpc>
            </a:pPr>
            <a:r>
              <a:rPr sz="1600" b="0" dirty="0">
                <a:latin typeface="Times New Roman"/>
                <a:cs typeface="Times New Roman"/>
              </a:rPr>
              <a:t>Постановление Совета </a:t>
            </a:r>
            <a:r>
              <a:rPr sz="1600" b="0" spc="5" dirty="0">
                <a:latin typeface="Times New Roman"/>
                <a:cs typeface="Times New Roman"/>
              </a:rPr>
              <a:t>Министров </a:t>
            </a:r>
            <a:r>
              <a:rPr sz="1600" b="0" spc="-10" dirty="0">
                <a:latin typeface="Times New Roman"/>
                <a:cs typeface="Times New Roman"/>
              </a:rPr>
              <a:t>Республики Беларусь </a:t>
            </a:r>
            <a:r>
              <a:rPr sz="1600" b="0" spc="-20" dirty="0">
                <a:latin typeface="Times New Roman"/>
                <a:cs typeface="Times New Roman"/>
              </a:rPr>
              <a:t>от </a:t>
            </a:r>
            <a:r>
              <a:rPr sz="1600" b="0" dirty="0">
                <a:latin typeface="Times New Roman"/>
                <a:cs typeface="Times New Roman"/>
              </a:rPr>
              <a:t>28.06.2024 </a:t>
            </a:r>
            <a:r>
              <a:rPr sz="1600" b="0" spc="5" dirty="0">
                <a:latin typeface="Times New Roman"/>
                <a:cs typeface="Times New Roman"/>
              </a:rPr>
              <a:t>№</a:t>
            </a:r>
            <a:r>
              <a:rPr sz="1600" b="0" spc="-50" dirty="0">
                <a:latin typeface="Times New Roman"/>
                <a:cs typeface="Times New Roman"/>
              </a:rPr>
              <a:t> </a:t>
            </a:r>
            <a:r>
              <a:rPr sz="1600" b="0" spc="5" dirty="0">
                <a:latin typeface="Times New Roman"/>
                <a:cs typeface="Times New Roman"/>
              </a:rPr>
              <a:t>459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372" y="303021"/>
            <a:ext cx="22974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5" dirty="0">
                <a:solidFill>
                  <a:srgbClr val="888888"/>
                </a:solidFill>
                <a:latin typeface="Times New Roman"/>
                <a:cs typeface="Times New Roman"/>
              </a:rPr>
              <a:t>Банки </a:t>
            </a:r>
            <a:r>
              <a:rPr sz="1500" spc="-5" dirty="0">
                <a:solidFill>
                  <a:srgbClr val="888888"/>
                </a:solidFill>
                <a:latin typeface="Times New Roman"/>
                <a:cs typeface="Times New Roman"/>
              </a:rPr>
              <a:t>Республики</a:t>
            </a:r>
            <a:r>
              <a:rPr sz="1500" spc="-160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1500" spc="-5" dirty="0">
                <a:solidFill>
                  <a:srgbClr val="888888"/>
                </a:solidFill>
                <a:latin typeface="Times New Roman"/>
                <a:cs typeface="Times New Roman"/>
              </a:rPr>
              <a:t>Беларусь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9707" y="1692452"/>
            <a:ext cx="2790825" cy="723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14"/>
              </a:lnSpc>
            </a:pPr>
            <a:r>
              <a:rPr sz="2000" b="1" spc="-5" dirty="0">
                <a:solidFill>
                  <a:srgbClr val="0D0D0D"/>
                </a:solidFill>
                <a:latin typeface="Times New Roman"/>
                <a:cs typeface="Times New Roman"/>
              </a:rPr>
              <a:t>Получатель</a:t>
            </a:r>
            <a:r>
              <a:rPr sz="2000" b="1" spc="-114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spc="-15" dirty="0">
                <a:solidFill>
                  <a:srgbClr val="0D0D0D"/>
                </a:solidFill>
                <a:latin typeface="Times New Roman"/>
                <a:cs typeface="Times New Roman"/>
              </a:rPr>
              <a:t>поддержки: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1780"/>
              </a:lnSpc>
            </a:pPr>
            <a:r>
              <a:rPr sz="1800" spc="-30" dirty="0">
                <a:solidFill>
                  <a:srgbClr val="0D0D0D"/>
                </a:solidFill>
                <a:latin typeface="Times New Roman"/>
                <a:cs typeface="Times New Roman"/>
              </a:rPr>
              <a:t>субъект </a:t>
            </a:r>
            <a:r>
              <a:rPr sz="1800" dirty="0">
                <a:solidFill>
                  <a:srgbClr val="0D0D0D"/>
                </a:solidFill>
                <a:latin typeface="Times New Roman"/>
                <a:cs typeface="Times New Roman"/>
              </a:rPr>
              <a:t>МСП</a:t>
            </a:r>
            <a:r>
              <a:rPr sz="1800" spc="2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D0D0D"/>
                </a:solidFill>
                <a:latin typeface="Times New Roman"/>
                <a:cs typeface="Times New Roman"/>
              </a:rPr>
              <a:t>–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70"/>
              </a:lnSpc>
            </a:pPr>
            <a:r>
              <a:rPr sz="1800" spc="-20" dirty="0">
                <a:solidFill>
                  <a:srgbClr val="0D0D0D"/>
                </a:solidFill>
                <a:latin typeface="Times New Roman"/>
                <a:cs typeface="Times New Roman"/>
              </a:rPr>
              <a:t>коммерческая</a:t>
            </a:r>
            <a:r>
              <a:rPr sz="1800" spc="-3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Times New Roman"/>
                <a:cs typeface="Times New Roman"/>
              </a:rPr>
              <a:t>организация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9707" y="2762884"/>
            <a:ext cx="2287905" cy="853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150"/>
              </a:lnSpc>
            </a:pPr>
            <a:r>
              <a:rPr sz="2000" b="1" dirty="0">
                <a:solidFill>
                  <a:srgbClr val="0D0D0D"/>
                </a:solidFill>
                <a:latin typeface="Times New Roman"/>
                <a:cs typeface="Times New Roman"/>
              </a:rPr>
              <a:t>Ставка: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2515"/>
              </a:lnSpc>
            </a:pPr>
            <a:r>
              <a:rPr sz="1800" spc="-10" dirty="0">
                <a:solidFill>
                  <a:srgbClr val="0D0D0D"/>
                </a:solidFill>
                <a:latin typeface="Times New Roman"/>
                <a:cs typeface="Times New Roman"/>
              </a:rPr>
              <a:t>от </a:t>
            </a:r>
            <a:r>
              <a:rPr sz="2500" b="1" spc="-5" dirty="0">
                <a:solidFill>
                  <a:srgbClr val="0D0D0D"/>
                </a:solidFill>
                <a:latin typeface="Times New Roman"/>
                <a:cs typeface="Times New Roman"/>
              </a:rPr>
              <a:t>0,5 </a:t>
            </a:r>
            <a:r>
              <a:rPr sz="2500" b="1" dirty="0">
                <a:solidFill>
                  <a:srgbClr val="0D0D0D"/>
                </a:solidFill>
                <a:latin typeface="Times New Roman"/>
                <a:cs typeface="Times New Roman"/>
              </a:rPr>
              <a:t>до </a:t>
            </a:r>
            <a:r>
              <a:rPr sz="2500" b="1" spc="-5" dirty="0">
                <a:solidFill>
                  <a:srgbClr val="0D0D0D"/>
                </a:solidFill>
                <a:latin typeface="Times New Roman"/>
                <a:cs typeface="Times New Roman"/>
              </a:rPr>
              <a:t>1,0</a:t>
            </a:r>
            <a:r>
              <a:rPr sz="2500" b="1" spc="-7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D0D0D"/>
                </a:solidFill>
                <a:latin typeface="Times New Roman"/>
                <a:cs typeface="Times New Roman"/>
              </a:rPr>
              <a:t>ставки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20"/>
              </a:lnSpc>
            </a:pPr>
            <a:r>
              <a:rPr sz="1800" spc="5" dirty="0">
                <a:solidFill>
                  <a:srgbClr val="0D0D0D"/>
                </a:solidFill>
                <a:latin typeface="Times New Roman"/>
                <a:cs typeface="Times New Roman"/>
              </a:rPr>
              <a:t>реф. </a:t>
            </a:r>
            <a:r>
              <a:rPr sz="1800" dirty="0">
                <a:solidFill>
                  <a:srgbClr val="0D0D0D"/>
                </a:solidFill>
                <a:latin typeface="Times New Roman"/>
                <a:cs typeface="Times New Roman"/>
              </a:rPr>
              <a:t>НБ</a:t>
            </a:r>
            <a:r>
              <a:rPr sz="1800" spc="-114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0D0D0D"/>
                </a:solidFill>
                <a:latin typeface="Times New Roman"/>
                <a:cs typeface="Times New Roman"/>
              </a:rPr>
              <a:t>РБ*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9707" y="3800855"/>
            <a:ext cx="2983865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80"/>
              </a:lnSpc>
            </a:pPr>
            <a:r>
              <a:rPr sz="1800" spc="-5" dirty="0">
                <a:latin typeface="Calibri"/>
                <a:cs typeface="Calibri"/>
              </a:rPr>
              <a:t>*</a:t>
            </a:r>
            <a:r>
              <a:rPr sz="1200" i="1" spc="-5" dirty="0">
                <a:latin typeface="Calibri"/>
                <a:cs typeface="Calibri"/>
              </a:rPr>
              <a:t>определяется банком </a:t>
            </a:r>
            <a:r>
              <a:rPr sz="1200" i="1" dirty="0">
                <a:latin typeface="Calibri"/>
                <a:cs typeface="Calibri"/>
              </a:rPr>
              <a:t>по</a:t>
            </a:r>
            <a:r>
              <a:rPr sz="1200" i="1" spc="-4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согласованию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ts val="1260"/>
              </a:lnSpc>
            </a:pPr>
            <a:r>
              <a:rPr sz="1200" i="1" dirty="0">
                <a:latin typeface="Calibri"/>
                <a:cs typeface="Calibri"/>
              </a:rPr>
              <a:t>с </a:t>
            </a:r>
            <a:r>
              <a:rPr sz="1200" i="1" spc="-5" dirty="0">
                <a:latin typeface="Calibri"/>
                <a:cs typeface="Calibri"/>
              </a:rPr>
              <a:t>облисполкомами, Минским</a:t>
            </a:r>
            <a:r>
              <a:rPr sz="1200" i="1" spc="-45" dirty="0">
                <a:latin typeface="Calibri"/>
                <a:cs typeface="Calibri"/>
              </a:rPr>
              <a:t> </a:t>
            </a:r>
            <a:r>
              <a:rPr sz="1200" i="1" spc="-5" dirty="0">
                <a:latin typeface="Calibri"/>
                <a:cs typeface="Calibri"/>
              </a:rPr>
              <a:t>горисполкомом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0842" y="4568444"/>
            <a:ext cx="1610360" cy="399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5" dirty="0">
                <a:solidFill>
                  <a:srgbClr val="0D0D0D"/>
                </a:solidFill>
                <a:latin typeface="Times New Roman"/>
                <a:cs typeface="Times New Roman"/>
              </a:rPr>
              <a:t>Срок: </a:t>
            </a:r>
            <a:r>
              <a:rPr sz="1800" spc="-5" dirty="0">
                <a:solidFill>
                  <a:srgbClr val="0D0D0D"/>
                </a:solidFill>
                <a:latin typeface="Times New Roman"/>
                <a:cs typeface="Times New Roman"/>
              </a:rPr>
              <a:t>до </a:t>
            </a:r>
            <a:r>
              <a:rPr sz="2500" b="1" spc="-5" dirty="0">
                <a:solidFill>
                  <a:srgbClr val="0D0D0D"/>
                </a:solidFill>
                <a:latin typeface="Times New Roman"/>
                <a:cs typeface="Times New Roman"/>
              </a:rPr>
              <a:t>7</a:t>
            </a:r>
            <a:r>
              <a:rPr sz="2500" b="1" spc="-6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0D0D0D"/>
                </a:solidFill>
                <a:latin typeface="Times New Roman"/>
                <a:cs typeface="Times New Roman"/>
              </a:rPr>
              <a:t>лет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4279" y="5226303"/>
            <a:ext cx="2853690" cy="1082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15" dirty="0">
                <a:latin typeface="Times New Roman"/>
                <a:cs typeface="Times New Roman"/>
              </a:rPr>
              <a:t>Сумма: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ts val="1980"/>
              </a:lnSpc>
              <a:spcBef>
                <a:spcPts val="225"/>
              </a:spcBef>
            </a:pPr>
            <a:r>
              <a:rPr sz="1800" spc="-5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пределах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размещенных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800"/>
              </a:lnSpc>
            </a:pPr>
            <a:r>
              <a:rPr sz="1800" spc="-20" dirty="0">
                <a:latin typeface="Times New Roman"/>
                <a:cs typeface="Times New Roman"/>
              </a:rPr>
              <a:t>во </a:t>
            </a:r>
            <a:r>
              <a:rPr sz="1800" spc="-10" dirty="0">
                <a:latin typeface="Times New Roman"/>
                <a:cs typeface="Times New Roman"/>
              </a:rPr>
              <a:t>вклады </a:t>
            </a:r>
            <a:r>
              <a:rPr sz="1800" spc="-5" dirty="0">
                <a:latin typeface="Times New Roman"/>
                <a:cs typeface="Times New Roman"/>
              </a:rPr>
              <a:t>(депозиты)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банков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980"/>
              </a:lnSpc>
            </a:pPr>
            <a:r>
              <a:rPr sz="1800" spc="-10" dirty="0">
                <a:latin typeface="Times New Roman"/>
                <a:cs typeface="Times New Roman"/>
              </a:rPr>
              <a:t>средств </a:t>
            </a:r>
            <a:r>
              <a:rPr sz="1800" dirty="0">
                <a:latin typeface="Times New Roman"/>
                <a:cs typeface="Times New Roman"/>
              </a:rPr>
              <a:t>местных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бюджетов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81355" y="5262371"/>
            <a:ext cx="0" cy="1092835"/>
          </a:xfrm>
          <a:custGeom>
            <a:avLst/>
            <a:gdLst/>
            <a:ahLst/>
            <a:cxnLst/>
            <a:rect l="l" t="t" r="r" b="b"/>
            <a:pathLst>
              <a:path h="1092835">
                <a:moveTo>
                  <a:pt x="0" y="0"/>
                </a:moveTo>
                <a:lnTo>
                  <a:pt x="0" y="1092606"/>
                </a:lnTo>
              </a:path>
            </a:pathLst>
          </a:custGeom>
          <a:ln w="3962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1355" y="2866644"/>
            <a:ext cx="10160" cy="1410970"/>
          </a:xfrm>
          <a:custGeom>
            <a:avLst/>
            <a:gdLst/>
            <a:ahLst/>
            <a:cxnLst/>
            <a:rect l="l" t="t" r="r" b="b"/>
            <a:pathLst>
              <a:path w="10160" h="1410970">
                <a:moveTo>
                  <a:pt x="10109" y="0"/>
                </a:moveTo>
                <a:lnTo>
                  <a:pt x="0" y="1410461"/>
                </a:lnTo>
              </a:path>
            </a:pathLst>
          </a:custGeom>
          <a:ln w="3962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1355" y="4518659"/>
            <a:ext cx="0" cy="548005"/>
          </a:xfrm>
          <a:custGeom>
            <a:avLst/>
            <a:gdLst/>
            <a:ahLst/>
            <a:cxnLst/>
            <a:rect l="l" t="t" r="r" b="b"/>
            <a:pathLst>
              <a:path h="548004">
                <a:moveTo>
                  <a:pt x="0" y="0"/>
                </a:moveTo>
                <a:lnTo>
                  <a:pt x="0" y="547751"/>
                </a:lnTo>
              </a:path>
            </a:pathLst>
          </a:custGeom>
          <a:ln w="3962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8788" y="1601724"/>
            <a:ext cx="0" cy="894080"/>
          </a:xfrm>
          <a:custGeom>
            <a:avLst/>
            <a:gdLst/>
            <a:ahLst/>
            <a:cxnLst/>
            <a:rect l="l" t="t" r="r" b="b"/>
            <a:pathLst>
              <a:path h="894080">
                <a:moveTo>
                  <a:pt x="0" y="0"/>
                </a:moveTo>
                <a:lnTo>
                  <a:pt x="0" y="894079"/>
                </a:lnTo>
              </a:path>
            </a:pathLst>
          </a:custGeom>
          <a:ln w="39624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673340" y="18973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7432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673340" y="443026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27432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563611" y="1333500"/>
            <a:ext cx="4349750" cy="5413375"/>
          </a:xfrm>
          <a:custGeom>
            <a:avLst/>
            <a:gdLst/>
            <a:ahLst/>
            <a:cxnLst/>
            <a:rect l="l" t="t" r="r" b="b"/>
            <a:pathLst>
              <a:path w="4349750" h="5413375">
                <a:moveTo>
                  <a:pt x="0" y="724915"/>
                </a:moveTo>
                <a:lnTo>
                  <a:pt x="1542" y="677258"/>
                </a:lnTo>
                <a:lnTo>
                  <a:pt x="6105" y="630423"/>
                </a:lnTo>
                <a:lnTo>
                  <a:pt x="13593" y="584506"/>
                </a:lnTo>
                <a:lnTo>
                  <a:pt x="23910" y="539602"/>
                </a:lnTo>
                <a:lnTo>
                  <a:pt x="36962" y="495808"/>
                </a:lnTo>
                <a:lnTo>
                  <a:pt x="52651" y="453217"/>
                </a:lnTo>
                <a:lnTo>
                  <a:pt x="70884" y="411927"/>
                </a:lnTo>
                <a:lnTo>
                  <a:pt x="91564" y="372033"/>
                </a:lnTo>
                <a:lnTo>
                  <a:pt x="114595" y="333630"/>
                </a:lnTo>
                <a:lnTo>
                  <a:pt x="139882" y="296814"/>
                </a:lnTo>
                <a:lnTo>
                  <a:pt x="167330" y="261680"/>
                </a:lnTo>
                <a:lnTo>
                  <a:pt x="196843" y="228325"/>
                </a:lnTo>
                <a:lnTo>
                  <a:pt x="228325" y="196843"/>
                </a:lnTo>
                <a:lnTo>
                  <a:pt x="261680" y="167330"/>
                </a:lnTo>
                <a:lnTo>
                  <a:pt x="296814" y="139882"/>
                </a:lnTo>
                <a:lnTo>
                  <a:pt x="333630" y="114595"/>
                </a:lnTo>
                <a:lnTo>
                  <a:pt x="372033" y="91564"/>
                </a:lnTo>
                <a:lnTo>
                  <a:pt x="411927" y="70884"/>
                </a:lnTo>
                <a:lnTo>
                  <a:pt x="453217" y="52651"/>
                </a:lnTo>
                <a:lnTo>
                  <a:pt x="495808" y="36962"/>
                </a:lnTo>
                <a:lnTo>
                  <a:pt x="539602" y="23910"/>
                </a:lnTo>
                <a:lnTo>
                  <a:pt x="584506" y="13593"/>
                </a:lnTo>
                <a:lnTo>
                  <a:pt x="630423" y="6105"/>
                </a:lnTo>
                <a:lnTo>
                  <a:pt x="677258" y="1542"/>
                </a:lnTo>
                <a:lnTo>
                  <a:pt x="724916" y="0"/>
                </a:lnTo>
                <a:lnTo>
                  <a:pt x="3624580" y="0"/>
                </a:lnTo>
                <a:lnTo>
                  <a:pt x="3672237" y="1542"/>
                </a:lnTo>
                <a:lnTo>
                  <a:pt x="3719072" y="6105"/>
                </a:lnTo>
                <a:lnTo>
                  <a:pt x="3764989" y="13593"/>
                </a:lnTo>
                <a:lnTo>
                  <a:pt x="3809893" y="23910"/>
                </a:lnTo>
                <a:lnTo>
                  <a:pt x="3853688" y="36962"/>
                </a:lnTo>
                <a:lnTo>
                  <a:pt x="3896278" y="52651"/>
                </a:lnTo>
                <a:lnTo>
                  <a:pt x="3937568" y="70884"/>
                </a:lnTo>
                <a:lnTo>
                  <a:pt x="3977462" y="91564"/>
                </a:lnTo>
                <a:lnTo>
                  <a:pt x="4015865" y="114595"/>
                </a:lnTo>
                <a:lnTo>
                  <a:pt x="4052681" y="139882"/>
                </a:lnTo>
                <a:lnTo>
                  <a:pt x="4087815" y="167330"/>
                </a:lnTo>
                <a:lnTo>
                  <a:pt x="4121170" y="196843"/>
                </a:lnTo>
                <a:lnTo>
                  <a:pt x="4152652" y="228325"/>
                </a:lnTo>
                <a:lnTo>
                  <a:pt x="4182165" y="261680"/>
                </a:lnTo>
                <a:lnTo>
                  <a:pt x="4209613" y="296814"/>
                </a:lnTo>
                <a:lnTo>
                  <a:pt x="4234900" y="333630"/>
                </a:lnTo>
                <a:lnTo>
                  <a:pt x="4257931" y="372033"/>
                </a:lnTo>
                <a:lnTo>
                  <a:pt x="4278611" y="411927"/>
                </a:lnTo>
                <a:lnTo>
                  <a:pt x="4296844" y="453217"/>
                </a:lnTo>
                <a:lnTo>
                  <a:pt x="4312533" y="495807"/>
                </a:lnTo>
                <a:lnTo>
                  <a:pt x="4325585" y="539602"/>
                </a:lnTo>
                <a:lnTo>
                  <a:pt x="4335902" y="584506"/>
                </a:lnTo>
                <a:lnTo>
                  <a:pt x="4343390" y="630423"/>
                </a:lnTo>
                <a:lnTo>
                  <a:pt x="4347953" y="677258"/>
                </a:lnTo>
                <a:lnTo>
                  <a:pt x="4349496" y="724915"/>
                </a:lnTo>
                <a:lnTo>
                  <a:pt x="4349496" y="4688319"/>
                </a:lnTo>
                <a:lnTo>
                  <a:pt x="4347953" y="4735983"/>
                </a:lnTo>
                <a:lnTo>
                  <a:pt x="4343390" y="4782824"/>
                </a:lnTo>
                <a:lnTo>
                  <a:pt x="4335902" y="4828746"/>
                </a:lnTo>
                <a:lnTo>
                  <a:pt x="4325585" y="4873654"/>
                </a:lnTo>
                <a:lnTo>
                  <a:pt x="4312533" y="4917452"/>
                </a:lnTo>
                <a:lnTo>
                  <a:pt x="4296844" y="4960045"/>
                </a:lnTo>
                <a:lnTo>
                  <a:pt x="4278611" y="5001337"/>
                </a:lnTo>
                <a:lnTo>
                  <a:pt x="4257931" y="5041232"/>
                </a:lnTo>
                <a:lnTo>
                  <a:pt x="4234900" y="5079636"/>
                </a:lnTo>
                <a:lnTo>
                  <a:pt x="4209613" y="5116452"/>
                </a:lnTo>
                <a:lnTo>
                  <a:pt x="4182165" y="5151585"/>
                </a:lnTo>
                <a:lnTo>
                  <a:pt x="4152652" y="5184940"/>
                </a:lnTo>
                <a:lnTo>
                  <a:pt x="4121170" y="5216420"/>
                </a:lnTo>
                <a:lnTo>
                  <a:pt x="4087815" y="5245932"/>
                </a:lnTo>
                <a:lnTo>
                  <a:pt x="4052681" y="5273378"/>
                </a:lnTo>
                <a:lnTo>
                  <a:pt x="4015865" y="5298663"/>
                </a:lnTo>
                <a:lnTo>
                  <a:pt x="3977462" y="5321693"/>
                </a:lnTo>
                <a:lnTo>
                  <a:pt x="3937568" y="5342370"/>
                </a:lnTo>
                <a:lnTo>
                  <a:pt x="3896278" y="5360601"/>
                </a:lnTo>
                <a:lnTo>
                  <a:pt x="3853687" y="5376289"/>
                </a:lnTo>
                <a:lnTo>
                  <a:pt x="3809893" y="5389339"/>
                </a:lnTo>
                <a:lnTo>
                  <a:pt x="3764989" y="5399655"/>
                </a:lnTo>
                <a:lnTo>
                  <a:pt x="3719072" y="5407142"/>
                </a:lnTo>
                <a:lnTo>
                  <a:pt x="3672237" y="5411704"/>
                </a:lnTo>
                <a:lnTo>
                  <a:pt x="3624580" y="5413246"/>
                </a:lnTo>
                <a:lnTo>
                  <a:pt x="724916" y="5413246"/>
                </a:lnTo>
                <a:lnTo>
                  <a:pt x="677258" y="5411704"/>
                </a:lnTo>
                <a:lnTo>
                  <a:pt x="630423" y="5407142"/>
                </a:lnTo>
                <a:lnTo>
                  <a:pt x="584506" y="5399655"/>
                </a:lnTo>
                <a:lnTo>
                  <a:pt x="539602" y="5389339"/>
                </a:lnTo>
                <a:lnTo>
                  <a:pt x="495808" y="5376289"/>
                </a:lnTo>
                <a:lnTo>
                  <a:pt x="453217" y="5360601"/>
                </a:lnTo>
                <a:lnTo>
                  <a:pt x="411927" y="5342370"/>
                </a:lnTo>
                <a:lnTo>
                  <a:pt x="372033" y="5321693"/>
                </a:lnTo>
                <a:lnTo>
                  <a:pt x="333630" y="5298663"/>
                </a:lnTo>
                <a:lnTo>
                  <a:pt x="296814" y="5273378"/>
                </a:lnTo>
                <a:lnTo>
                  <a:pt x="261680" y="5245932"/>
                </a:lnTo>
                <a:lnTo>
                  <a:pt x="228325" y="5216420"/>
                </a:lnTo>
                <a:lnTo>
                  <a:pt x="196843" y="5184940"/>
                </a:lnTo>
                <a:lnTo>
                  <a:pt x="167330" y="5151585"/>
                </a:lnTo>
                <a:lnTo>
                  <a:pt x="139882" y="5116452"/>
                </a:lnTo>
                <a:lnTo>
                  <a:pt x="114595" y="5079636"/>
                </a:lnTo>
                <a:lnTo>
                  <a:pt x="91564" y="5041232"/>
                </a:lnTo>
                <a:lnTo>
                  <a:pt x="70884" y="5001337"/>
                </a:lnTo>
                <a:lnTo>
                  <a:pt x="52651" y="4960045"/>
                </a:lnTo>
                <a:lnTo>
                  <a:pt x="36962" y="4917452"/>
                </a:lnTo>
                <a:lnTo>
                  <a:pt x="23910" y="4873654"/>
                </a:lnTo>
                <a:lnTo>
                  <a:pt x="13593" y="4828746"/>
                </a:lnTo>
                <a:lnTo>
                  <a:pt x="6105" y="4782824"/>
                </a:lnTo>
                <a:lnTo>
                  <a:pt x="1542" y="4735983"/>
                </a:lnTo>
                <a:lnTo>
                  <a:pt x="0" y="4688319"/>
                </a:lnTo>
                <a:lnTo>
                  <a:pt x="0" y="724915"/>
                </a:lnTo>
                <a:close/>
              </a:path>
            </a:pathLst>
          </a:custGeom>
          <a:ln w="27432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853933" y="1581784"/>
            <a:ext cx="2713990" cy="321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15" dirty="0">
                <a:solidFill>
                  <a:srgbClr val="0D0D0D"/>
                </a:solidFill>
                <a:latin typeface="Times New Roman"/>
                <a:cs typeface="Times New Roman"/>
              </a:rPr>
              <a:t>Ключевые</a:t>
            </a:r>
            <a:r>
              <a:rPr sz="2000" b="1" spc="-4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D0D0D"/>
                </a:solidFill>
                <a:latin typeface="Times New Roman"/>
                <a:cs typeface="Times New Roman"/>
              </a:rPr>
              <a:t>требования: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853933" y="2195321"/>
            <a:ext cx="3635375" cy="8083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tabLst>
                <a:tab pos="299085" algn="l"/>
              </a:tabLst>
            </a:pPr>
            <a:r>
              <a:rPr sz="1300" spc="-5" dirty="0">
                <a:solidFill>
                  <a:srgbClr val="0D0D0D"/>
                </a:solidFill>
                <a:latin typeface="Courier New"/>
                <a:cs typeface="Courier New"/>
              </a:rPr>
              <a:t>o	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реализация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инвестиционных</a:t>
            </a:r>
            <a:r>
              <a:rPr sz="1300" spc="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проектов,</a:t>
            </a:r>
            <a:r>
              <a:rPr sz="1300" spc="-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бизнес-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 проектов по направлениям и в целях, 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определенных </a:t>
            </a:r>
            <a:r>
              <a:rPr sz="1300" spc="-15" dirty="0">
                <a:solidFill>
                  <a:srgbClr val="0D0D0D"/>
                </a:solidFill>
                <a:latin typeface="Times New Roman"/>
                <a:cs typeface="Times New Roman"/>
              </a:rPr>
              <a:t>облисполкомами,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Минским  </a:t>
            </a:r>
            <a:r>
              <a:rPr sz="1300" spc="-20" dirty="0">
                <a:solidFill>
                  <a:srgbClr val="0D0D0D"/>
                </a:solidFill>
                <a:latin typeface="Times New Roman"/>
                <a:cs typeface="Times New Roman"/>
              </a:rPr>
              <a:t>горисполкомом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53933" y="3186176"/>
            <a:ext cx="3115310" cy="412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99085" algn="l"/>
              </a:tabLst>
            </a:pPr>
            <a:r>
              <a:rPr sz="1300" spc="-5" dirty="0">
                <a:solidFill>
                  <a:srgbClr val="0D0D0D"/>
                </a:solidFill>
                <a:latin typeface="Courier New"/>
                <a:cs typeface="Courier New"/>
              </a:rPr>
              <a:t>o	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отсутствие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задолженности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по</a:t>
            </a:r>
            <a:r>
              <a:rPr sz="1300" spc="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платежам</a:t>
            </a:r>
            <a:endParaRPr sz="13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 </a:t>
            </a:r>
            <a:r>
              <a:rPr sz="1300" spc="-30" dirty="0">
                <a:solidFill>
                  <a:srgbClr val="0D0D0D"/>
                </a:solidFill>
                <a:latin typeface="Times New Roman"/>
                <a:cs typeface="Times New Roman"/>
              </a:rPr>
              <a:t>бюджет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и ФСЗН,</a:t>
            </a:r>
            <a:r>
              <a:rPr sz="1300" spc="6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20" dirty="0">
                <a:solidFill>
                  <a:srgbClr val="0D0D0D"/>
                </a:solidFill>
                <a:latin typeface="Times New Roman"/>
                <a:cs typeface="Times New Roman"/>
              </a:rPr>
              <a:t>убытков;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140445" y="4939665"/>
            <a:ext cx="2977515" cy="412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300" spc="-20" dirty="0">
                <a:solidFill>
                  <a:srgbClr val="0D0D0D"/>
                </a:solidFill>
                <a:latin typeface="Times New Roman"/>
                <a:cs typeface="Times New Roman"/>
              </a:rPr>
              <a:t>субъект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МСП не </a:t>
            </a:r>
            <a:r>
              <a:rPr sz="1300" spc="-15" dirty="0">
                <a:solidFill>
                  <a:srgbClr val="0D0D0D"/>
                </a:solidFill>
                <a:latin typeface="Times New Roman"/>
                <a:cs typeface="Times New Roman"/>
              </a:rPr>
              <a:t>находится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процессе 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реорганизации, ликвидации,</a:t>
            </a:r>
            <a:r>
              <a:rPr sz="1300" spc="5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банкротства;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108960" y="2462720"/>
            <a:ext cx="4451476" cy="42807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448811" y="1601724"/>
            <a:ext cx="3947160" cy="944880"/>
          </a:xfrm>
          <a:custGeom>
            <a:avLst/>
            <a:gdLst/>
            <a:ahLst/>
            <a:cxnLst/>
            <a:rect l="l" t="t" r="r" b="b"/>
            <a:pathLst>
              <a:path w="3947159" h="944880">
                <a:moveTo>
                  <a:pt x="0" y="157479"/>
                </a:moveTo>
                <a:lnTo>
                  <a:pt x="8026" y="107696"/>
                </a:lnTo>
                <a:lnTo>
                  <a:pt x="30378" y="64465"/>
                </a:lnTo>
                <a:lnTo>
                  <a:pt x="64465" y="30378"/>
                </a:lnTo>
                <a:lnTo>
                  <a:pt x="107696" y="8026"/>
                </a:lnTo>
                <a:lnTo>
                  <a:pt x="157479" y="0"/>
                </a:lnTo>
                <a:lnTo>
                  <a:pt x="3789680" y="0"/>
                </a:lnTo>
                <a:lnTo>
                  <a:pt x="3839464" y="8026"/>
                </a:lnTo>
                <a:lnTo>
                  <a:pt x="3882694" y="30378"/>
                </a:lnTo>
                <a:lnTo>
                  <a:pt x="3916781" y="64465"/>
                </a:lnTo>
                <a:lnTo>
                  <a:pt x="3939133" y="107696"/>
                </a:lnTo>
                <a:lnTo>
                  <a:pt x="3947160" y="157479"/>
                </a:lnTo>
                <a:lnTo>
                  <a:pt x="3947160" y="787400"/>
                </a:lnTo>
                <a:lnTo>
                  <a:pt x="3939133" y="837184"/>
                </a:lnTo>
                <a:lnTo>
                  <a:pt x="3916781" y="880414"/>
                </a:lnTo>
                <a:lnTo>
                  <a:pt x="3882694" y="914501"/>
                </a:lnTo>
                <a:lnTo>
                  <a:pt x="3839464" y="936853"/>
                </a:lnTo>
                <a:lnTo>
                  <a:pt x="3789680" y="944879"/>
                </a:lnTo>
                <a:lnTo>
                  <a:pt x="157479" y="944879"/>
                </a:lnTo>
                <a:lnTo>
                  <a:pt x="107696" y="936853"/>
                </a:lnTo>
                <a:lnTo>
                  <a:pt x="64465" y="914501"/>
                </a:lnTo>
                <a:lnTo>
                  <a:pt x="30378" y="880414"/>
                </a:lnTo>
                <a:lnTo>
                  <a:pt x="8026" y="837184"/>
                </a:lnTo>
                <a:lnTo>
                  <a:pt x="0" y="787400"/>
                </a:lnTo>
                <a:lnTo>
                  <a:pt x="0" y="157479"/>
                </a:lnTo>
                <a:close/>
              </a:path>
            </a:pathLst>
          </a:custGeom>
          <a:ln w="27431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627501" y="1721358"/>
            <a:ext cx="3583304" cy="666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ts val="1764"/>
              </a:lnSpc>
              <a:buSzPct val="150000"/>
              <a:buFont typeface="Wingdings"/>
              <a:buChar char=""/>
              <a:tabLst>
                <a:tab pos="299720" algn="l"/>
              </a:tabLst>
            </a:pPr>
            <a:r>
              <a:rPr sz="1600" b="1" dirty="0">
                <a:latin typeface="Times New Roman"/>
                <a:cs typeface="Times New Roman"/>
              </a:rPr>
              <a:t>Кредит </a:t>
            </a:r>
            <a:r>
              <a:rPr sz="1600" b="1" spc="5" dirty="0">
                <a:latin typeface="Times New Roman"/>
                <a:cs typeface="Times New Roman"/>
              </a:rPr>
              <a:t>выдается после</a:t>
            </a:r>
            <a:r>
              <a:rPr sz="1600" b="1" spc="-19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экспертизы</a:t>
            </a:r>
            <a:endParaRPr sz="1600">
              <a:latin typeface="Times New Roman"/>
              <a:cs typeface="Times New Roman"/>
            </a:endParaRPr>
          </a:p>
          <a:p>
            <a:pPr marL="287020" algn="ctr">
              <a:lnSpc>
                <a:spcPts val="1595"/>
              </a:lnSpc>
            </a:pPr>
            <a:r>
              <a:rPr sz="1600" b="1" spc="5" dirty="0">
                <a:latin typeface="Times New Roman"/>
                <a:cs typeface="Times New Roman"/>
              </a:rPr>
              <a:t>и </a:t>
            </a:r>
            <a:r>
              <a:rPr sz="1600" b="1" spc="-5" dirty="0">
                <a:latin typeface="Times New Roman"/>
                <a:cs typeface="Times New Roman"/>
              </a:rPr>
              <a:t>отбора </a:t>
            </a:r>
            <a:r>
              <a:rPr sz="1600" b="1" spc="5" dirty="0">
                <a:latin typeface="Times New Roman"/>
                <a:cs typeface="Times New Roman"/>
              </a:rPr>
              <a:t>банками</a:t>
            </a:r>
            <a:r>
              <a:rPr sz="1600" b="1" spc="-200" dirty="0">
                <a:latin typeface="Times New Roman"/>
                <a:cs typeface="Times New Roman"/>
              </a:rPr>
              <a:t> </a:t>
            </a:r>
            <a:r>
              <a:rPr sz="1600" b="1" spc="5" dirty="0">
                <a:latin typeface="Times New Roman"/>
                <a:cs typeface="Times New Roman"/>
              </a:rPr>
              <a:t>инвестиционных</a:t>
            </a:r>
            <a:endParaRPr sz="1600">
              <a:latin typeface="Times New Roman"/>
              <a:cs typeface="Times New Roman"/>
            </a:endParaRPr>
          </a:p>
          <a:p>
            <a:pPr marL="292735" algn="ctr">
              <a:lnSpc>
                <a:spcPts val="1755"/>
              </a:lnSpc>
            </a:pPr>
            <a:r>
              <a:rPr sz="1600" b="1" spc="-5" dirty="0">
                <a:latin typeface="Times New Roman"/>
                <a:cs typeface="Times New Roman"/>
              </a:rPr>
              <a:t>проектов,</a:t>
            </a:r>
            <a:r>
              <a:rPr sz="1600" b="1" spc="-1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бизнес-проектов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680959" y="2130551"/>
            <a:ext cx="402335" cy="4937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650480" y="3078479"/>
            <a:ext cx="402335" cy="4937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728204" y="3765803"/>
            <a:ext cx="246888" cy="23469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728204" y="3765803"/>
            <a:ext cx="247015" cy="234950"/>
          </a:xfrm>
          <a:custGeom>
            <a:avLst/>
            <a:gdLst/>
            <a:ahLst/>
            <a:cxnLst/>
            <a:rect l="l" t="t" r="r" b="b"/>
            <a:pathLst>
              <a:path w="247015" h="234950">
                <a:moveTo>
                  <a:pt x="0" y="117348"/>
                </a:moveTo>
                <a:lnTo>
                  <a:pt x="9697" y="71687"/>
                </a:lnTo>
                <a:lnTo>
                  <a:pt x="36147" y="34385"/>
                </a:lnTo>
                <a:lnTo>
                  <a:pt x="75384" y="9227"/>
                </a:lnTo>
                <a:lnTo>
                  <a:pt x="123444" y="0"/>
                </a:lnTo>
                <a:lnTo>
                  <a:pt x="171503" y="9227"/>
                </a:lnTo>
                <a:lnTo>
                  <a:pt x="210740" y="34385"/>
                </a:lnTo>
                <a:lnTo>
                  <a:pt x="237190" y="71687"/>
                </a:lnTo>
                <a:lnTo>
                  <a:pt x="246888" y="117348"/>
                </a:lnTo>
                <a:lnTo>
                  <a:pt x="237190" y="163008"/>
                </a:lnTo>
                <a:lnTo>
                  <a:pt x="210740" y="200310"/>
                </a:lnTo>
                <a:lnTo>
                  <a:pt x="171503" y="225468"/>
                </a:lnTo>
                <a:lnTo>
                  <a:pt x="123444" y="234696"/>
                </a:lnTo>
                <a:lnTo>
                  <a:pt x="75384" y="225468"/>
                </a:lnTo>
                <a:lnTo>
                  <a:pt x="36147" y="200310"/>
                </a:lnTo>
                <a:lnTo>
                  <a:pt x="9697" y="163008"/>
                </a:lnTo>
                <a:lnTo>
                  <a:pt x="0" y="117348"/>
                </a:lnTo>
                <a:close/>
              </a:path>
            </a:pathLst>
          </a:custGeom>
          <a:ln w="27432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7781925" y="3723599"/>
            <a:ext cx="3430270" cy="103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455" marR="5080" indent="-72390">
              <a:lnSpc>
                <a:spcPct val="97700"/>
              </a:lnSpc>
            </a:pPr>
            <a:r>
              <a:rPr sz="2700" spc="-270" baseline="-3086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sz="1300" spc="-180" dirty="0">
                <a:solidFill>
                  <a:srgbClr val="0D0D0D"/>
                </a:solidFill>
                <a:latin typeface="Courier New"/>
                <a:cs typeface="Courier New"/>
              </a:rPr>
              <a:t>o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объем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валовой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выручки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не превышает:  </a:t>
            </a:r>
            <a:r>
              <a:rPr sz="1300" spc="-5" dirty="0">
                <a:latin typeface="Times New Roman"/>
                <a:cs typeface="Times New Roman"/>
              </a:rPr>
              <a:t>малые организации </a:t>
            </a:r>
            <a:r>
              <a:rPr sz="1400" spc="-5" dirty="0">
                <a:solidFill>
                  <a:srgbClr val="0D0D0D"/>
                </a:solidFill>
                <a:latin typeface="Times New Roman"/>
                <a:cs typeface="Times New Roman"/>
              </a:rPr>
              <a:t>– </a:t>
            </a:r>
            <a:r>
              <a:rPr sz="2500" b="1" spc="-5" dirty="0">
                <a:latin typeface="Times New Roman"/>
                <a:cs typeface="Times New Roman"/>
              </a:rPr>
              <a:t>500 </a:t>
            </a:r>
            <a:r>
              <a:rPr sz="2500" b="1" dirty="0">
                <a:latin typeface="Times New Roman"/>
                <a:cs typeface="Times New Roman"/>
              </a:rPr>
              <a:t>тыс. </a:t>
            </a:r>
            <a:r>
              <a:rPr sz="2500" spc="-5" dirty="0">
                <a:latin typeface="Times New Roman"/>
                <a:cs typeface="Times New Roman"/>
              </a:rPr>
              <a:t>БВ;  </a:t>
            </a:r>
            <a:r>
              <a:rPr sz="1300" spc="-10" dirty="0">
                <a:latin typeface="Times New Roman"/>
                <a:cs typeface="Times New Roman"/>
              </a:rPr>
              <a:t>средние </a:t>
            </a:r>
            <a:r>
              <a:rPr sz="1300" spc="-5" dirty="0">
                <a:latin typeface="Times New Roman"/>
                <a:cs typeface="Times New Roman"/>
              </a:rPr>
              <a:t>организации  </a:t>
            </a:r>
            <a:r>
              <a:rPr sz="1400" spc="-5" dirty="0">
                <a:solidFill>
                  <a:srgbClr val="0D0D0D"/>
                </a:solidFill>
                <a:latin typeface="Times New Roman"/>
                <a:cs typeface="Times New Roman"/>
              </a:rPr>
              <a:t>– </a:t>
            </a:r>
            <a:r>
              <a:rPr sz="2500" b="1" spc="-5" dirty="0">
                <a:latin typeface="Times New Roman"/>
                <a:cs typeface="Times New Roman"/>
              </a:rPr>
              <a:t>2 млн.</a:t>
            </a:r>
            <a:r>
              <a:rPr sz="2500" b="1" spc="8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БВ;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688580" y="4908803"/>
            <a:ext cx="268224" cy="25298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88580" y="4908803"/>
            <a:ext cx="268605" cy="253365"/>
          </a:xfrm>
          <a:custGeom>
            <a:avLst/>
            <a:gdLst/>
            <a:ahLst/>
            <a:cxnLst/>
            <a:rect l="l" t="t" r="r" b="b"/>
            <a:pathLst>
              <a:path w="268604" h="253364">
                <a:moveTo>
                  <a:pt x="0" y="126492"/>
                </a:moveTo>
                <a:lnTo>
                  <a:pt x="10542" y="77259"/>
                </a:lnTo>
                <a:lnTo>
                  <a:pt x="39290" y="37052"/>
                </a:lnTo>
                <a:lnTo>
                  <a:pt x="81920" y="9941"/>
                </a:lnTo>
                <a:lnTo>
                  <a:pt x="134112" y="0"/>
                </a:lnTo>
                <a:lnTo>
                  <a:pt x="186303" y="9941"/>
                </a:lnTo>
                <a:lnTo>
                  <a:pt x="228933" y="37052"/>
                </a:lnTo>
                <a:lnTo>
                  <a:pt x="257681" y="77259"/>
                </a:lnTo>
                <a:lnTo>
                  <a:pt x="268224" y="126492"/>
                </a:lnTo>
                <a:lnTo>
                  <a:pt x="257681" y="175724"/>
                </a:lnTo>
                <a:lnTo>
                  <a:pt x="228933" y="215931"/>
                </a:lnTo>
                <a:lnTo>
                  <a:pt x="186303" y="243042"/>
                </a:lnTo>
                <a:lnTo>
                  <a:pt x="134112" y="252984"/>
                </a:lnTo>
                <a:lnTo>
                  <a:pt x="81920" y="243042"/>
                </a:lnTo>
                <a:lnTo>
                  <a:pt x="39290" y="215931"/>
                </a:lnTo>
                <a:lnTo>
                  <a:pt x="10542" y="175724"/>
                </a:lnTo>
                <a:lnTo>
                  <a:pt x="0" y="126492"/>
                </a:lnTo>
                <a:close/>
              </a:path>
            </a:pathLst>
          </a:custGeom>
          <a:ln w="27432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7752333" y="4884420"/>
            <a:ext cx="226060" cy="298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14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950" spc="-7" baseline="2136" dirty="0">
                <a:solidFill>
                  <a:srgbClr val="0D0D0D"/>
                </a:solidFill>
                <a:latin typeface="Courier New"/>
                <a:cs typeface="Courier New"/>
              </a:rPr>
              <a:t>o</a:t>
            </a:r>
            <a:endParaRPr sz="1950" baseline="2136">
              <a:latin typeface="Courier New"/>
              <a:cs typeface="Courier New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700771" y="5542788"/>
            <a:ext cx="246887" cy="2651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700771" y="5542788"/>
            <a:ext cx="247015" cy="265430"/>
          </a:xfrm>
          <a:custGeom>
            <a:avLst/>
            <a:gdLst/>
            <a:ahLst/>
            <a:cxnLst/>
            <a:rect l="l" t="t" r="r" b="b"/>
            <a:pathLst>
              <a:path w="247015" h="265429">
                <a:moveTo>
                  <a:pt x="0" y="132587"/>
                </a:moveTo>
                <a:lnTo>
                  <a:pt x="9697" y="80977"/>
                </a:lnTo>
                <a:lnTo>
                  <a:pt x="36147" y="38833"/>
                </a:lnTo>
                <a:lnTo>
                  <a:pt x="75384" y="10419"/>
                </a:lnTo>
                <a:lnTo>
                  <a:pt x="123444" y="0"/>
                </a:lnTo>
                <a:lnTo>
                  <a:pt x="171503" y="10419"/>
                </a:lnTo>
                <a:lnTo>
                  <a:pt x="210740" y="38833"/>
                </a:lnTo>
                <a:lnTo>
                  <a:pt x="237190" y="80977"/>
                </a:lnTo>
                <a:lnTo>
                  <a:pt x="246887" y="132587"/>
                </a:lnTo>
                <a:lnTo>
                  <a:pt x="237190" y="184198"/>
                </a:lnTo>
                <a:lnTo>
                  <a:pt x="210740" y="226342"/>
                </a:lnTo>
                <a:lnTo>
                  <a:pt x="171503" y="254756"/>
                </a:lnTo>
                <a:lnTo>
                  <a:pt x="123444" y="265175"/>
                </a:lnTo>
                <a:lnTo>
                  <a:pt x="75384" y="254756"/>
                </a:lnTo>
                <a:lnTo>
                  <a:pt x="36147" y="226342"/>
                </a:lnTo>
                <a:lnTo>
                  <a:pt x="9697" y="184198"/>
                </a:lnTo>
                <a:lnTo>
                  <a:pt x="0" y="132587"/>
                </a:lnTo>
                <a:close/>
              </a:path>
            </a:pathLst>
          </a:custGeom>
          <a:ln w="27432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753604" y="5474695"/>
            <a:ext cx="3763645" cy="1066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9415" marR="5080" indent="-387350">
              <a:lnSpc>
                <a:spcPct val="98600"/>
              </a:lnSpc>
              <a:tabLst>
                <a:tab pos="399415" algn="l"/>
              </a:tabLst>
            </a:pPr>
            <a:r>
              <a:rPr sz="2700" spc="-97" baseline="-1234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300" spc="-65" dirty="0">
                <a:solidFill>
                  <a:srgbClr val="0D0D0D"/>
                </a:solidFill>
                <a:latin typeface="Courier New"/>
                <a:cs typeface="Courier New"/>
              </a:rPr>
              <a:t>o	</a:t>
            </a:r>
            <a:r>
              <a:rPr sz="1300" spc="-15" dirty="0">
                <a:solidFill>
                  <a:srgbClr val="0D0D0D"/>
                </a:solidFill>
                <a:latin typeface="Times New Roman"/>
                <a:cs typeface="Times New Roman"/>
              </a:rPr>
              <a:t>доля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уставном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фонде акций,</a:t>
            </a:r>
            <a:r>
              <a:rPr sz="1300" spc="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20" dirty="0">
                <a:solidFill>
                  <a:srgbClr val="0D0D0D"/>
                </a:solidFill>
                <a:latin typeface="Times New Roman"/>
                <a:cs typeface="Times New Roman"/>
              </a:rPr>
              <a:t>находящихся</a:t>
            </a:r>
            <a:r>
              <a:rPr sz="1300" spc="3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в 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собственности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Республики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Беларусь, 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иностранных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юридических и физических лиц,  </a:t>
            </a:r>
            <a:r>
              <a:rPr sz="1300" dirty="0">
                <a:solidFill>
                  <a:srgbClr val="0D0D0D"/>
                </a:solidFill>
                <a:latin typeface="Times New Roman"/>
                <a:cs typeface="Times New Roman"/>
              </a:rPr>
              <a:t>общественных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объединений (кроме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инвалидов)  и </a:t>
            </a:r>
            <a:r>
              <a:rPr sz="1300" spc="-10" dirty="0">
                <a:solidFill>
                  <a:srgbClr val="0D0D0D"/>
                </a:solidFill>
                <a:latin typeface="Times New Roman"/>
                <a:cs typeface="Times New Roman"/>
              </a:rPr>
              <a:t>союзов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не превышает</a:t>
            </a:r>
            <a:r>
              <a:rPr sz="1300" spc="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imes New Roman"/>
                <a:cs typeface="Times New Roman"/>
              </a:rPr>
              <a:t>49%.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7821168" y="1990344"/>
            <a:ext cx="1499616" cy="3047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357</Words>
  <Application>Microsoft Office PowerPoint</Application>
  <PresentationFormat>Широкоэкранный</PresentationFormat>
  <Paragraphs>53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Государственная финансовая поддержка предоставляется</vt:lpstr>
      <vt:lpstr>Банки- партнёры</vt:lpstr>
      <vt:lpstr>Льготное кредитование, в том числе микрокредитование Постановление Совета Министров Республики Беларусь от 28.06.2024 № 459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финансовая поддержка  малого и среднего предпринимательства</dc:title>
  <dc:creator>Елена Валько</dc:creator>
  <cp:lastModifiedBy>Nach-Economica</cp:lastModifiedBy>
  <cp:revision>17</cp:revision>
  <dcterms:created xsi:type="dcterms:W3CDTF">2025-09-10T14:32:09Z</dcterms:created>
  <dcterms:modified xsi:type="dcterms:W3CDTF">2026-05-25T10:56:28Z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2025-09-10T00:00:00Z</vt:filetime>
  </property>
</Properties>
</file>